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95" r:id="rId3"/>
    <p:sldId id="296" r:id="rId4"/>
    <p:sldId id="305" r:id="rId5"/>
    <p:sldId id="330" r:id="rId6"/>
    <p:sldId id="308" r:id="rId7"/>
    <p:sldId id="331" r:id="rId8"/>
    <p:sldId id="317" r:id="rId9"/>
    <p:sldId id="309" r:id="rId10"/>
    <p:sldId id="310" r:id="rId11"/>
    <p:sldId id="312" r:id="rId12"/>
    <p:sldId id="318" r:id="rId13"/>
    <p:sldId id="320" r:id="rId14"/>
    <p:sldId id="328" r:id="rId15"/>
    <p:sldId id="329" r:id="rId16"/>
    <p:sldId id="321" r:id="rId17"/>
    <p:sldId id="322" r:id="rId18"/>
    <p:sldId id="323" r:id="rId19"/>
    <p:sldId id="324" r:id="rId20"/>
    <p:sldId id="325" r:id="rId21"/>
    <p:sldId id="326" r:id="rId22"/>
    <p:sldId id="327" r:id="rId23"/>
    <p:sldId id="316" r:id="rId24"/>
    <p:sldId id="313"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81">
          <p15:clr>
            <a:srgbClr val="A4A3A4"/>
          </p15:clr>
        </p15:guide>
        <p15:guide id="2" pos="3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426" autoAdjust="0"/>
  </p:normalViewPr>
  <p:slideViewPr>
    <p:cSldViewPr>
      <p:cViewPr varScale="1">
        <p:scale>
          <a:sx n="74" d="100"/>
          <a:sy n="74" d="100"/>
        </p:scale>
        <p:origin x="-1760" y="-104"/>
      </p:cViewPr>
      <p:guideLst>
        <p:guide orient="horz" pos="981"/>
        <p:guide pos="38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gattar\AppData\Local\Microsoft\Windows\Temporary%20Internet%20Files\Content.Outlook\YHWH7JP7\Report%202015-01-2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stacked"/>
        <c:varyColors val="0"/>
        <c:ser>
          <c:idx val="0"/>
          <c:order val="0"/>
          <c:tx>
            <c:strRef>
              <c:f>Studies!$B$1</c:f>
              <c:strCache>
                <c:ptCount val="1"/>
                <c:pt idx="0">
                  <c:v>Non-Commercial</c:v>
                </c:pt>
              </c:strCache>
            </c:strRef>
          </c:tx>
          <c:invertIfNegative val="0"/>
          <c:dLbls>
            <c:dLblPos val="inEnd"/>
            <c:showLegendKey val="0"/>
            <c:showVal val="1"/>
            <c:showCatName val="0"/>
            <c:showSerName val="0"/>
            <c:showPercent val="0"/>
            <c:showBubbleSize val="0"/>
            <c:showLeaderLines val="0"/>
          </c:dLbls>
          <c:cat>
            <c:strRef>
              <c:f>Studies!$A$2:$A$9</c:f>
              <c:strCache>
                <c:ptCount val="8"/>
                <c:pt idx="0">
                  <c:v>Pre April 2008</c:v>
                </c:pt>
                <c:pt idx="1">
                  <c:v>2008 -09</c:v>
                </c:pt>
                <c:pt idx="2">
                  <c:v>2009-10</c:v>
                </c:pt>
                <c:pt idx="3">
                  <c:v>2010-11</c:v>
                </c:pt>
                <c:pt idx="4">
                  <c:v>2011-12</c:v>
                </c:pt>
                <c:pt idx="5">
                  <c:v>2012-13</c:v>
                </c:pt>
                <c:pt idx="6">
                  <c:v>2013-14</c:v>
                </c:pt>
                <c:pt idx="7">
                  <c:v>2014-15 *to date</c:v>
                </c:pt>
              </c:strCache>
            </c:strRef>
          </c:cat>
          <c:val>
            <c:numRef>
              <c:f>Studies!$B$2:$B$9</c:f>
              <c:numCache>
                <c:formatCode>General</c:formatCode>
                <c:ptCount val="8"/>
                <c:pt idx="0">
                  <c:v>62.0</c:v>
                </c:pt>
                <c:pt idx="1">
                  <c:v>58.0</c:v>
                </c:pt>
                <c:pt idx="2">
                  <c:v>69.0</c:v>
                </c:pt>
                <c:pt idx="3">
                  <c:v>88.0</c:v>
                </c:pt>
                <c:pt idx="4">
                  <c:v>72.0</c:v>
                </c:pt>
                <c:pt idx="5">
                  <c:v>102.0</c:v>
                </c:pt>
                <c:pt idx="6">
                  <c:v>99.0</c:v>
                </c:pt>
                <c:pt idx="7">
                  <c:v>94.0</c:v>
                </c:pt>
              </c:numCache>
            </c:numRef>
          </c:val>
        </c:ser>
        <c:ser>
          <c:idx val="1"/>
          <c:order val="1"/>
          <c:tx>
            <c:strRef>
              <c:f>Studies!$C$1</c:f>
              <c:strCache>
                <c:ptCount val="1"/>
                <c:pt idx="0">
                  <c:v>Commercial</c:v>
                </c:pt>
              </c:strCache>
            </c:strRef>
          </c:tx>
          <c:invertIfNegative val="0"/>
          <c:dLbls>
            <c:dLblPos val="inEnd"/>
            <c:showLegendKey val="0"/>
            <c:showVal val="1"/>
            <c:showCatName val="0"/>
            <c:showSerName val="0"/>
            <c:showPercent val="0"/>
            <c:showBubbleSize val="0"/>
            <c:showLeaderLines val="0"/>
          </c:dLbls>
          <c:cat>
            <c:strRef>
              <c:f>Studies!$A$2:$A$9</c:f>
              <c:strCache>
                <c:ptCount val="8"/>
                <c:pt idx="0">
                  <c:v>Pre April 2008</c:v>
                </c:pt>
                <c:pt idx="1">
                  <c:v>2008 -09</c:v>
                </c:pt>
                <c:pt idx="2">
                  <c:v>2009-10</c:v>
                </c:pt>
                <c:pt idx="3">
                  <c:v>2010-11</c:v>
                </c:pt>
                <c:pt idx="4">
                  <c:v>2011-12</c:v>
                </c:pt>
                <c:pt idx="5">
                  <c:v>2012-13</c:v>
                </c:pt>
                <c:pt idx="6">
                  <c:v>2013-14</c:v>
                </c:pt>
                <c:pt idx="7">
                  <c:v>2014-15 *to date</c:v>
                </c:pt>
              </c:strCache>
            </c:strRef>
          </c:cat>
          <c:val>
            <c:numRef>
              <c:f>Studies!$C$2:$C$9</c:f>
              <c:numCache>
                <c:formatCode>General</c:formatCode>
                <c:ptCount val="8"/>
                <c:pt idx="0">
                  <c:v>11.0</c:v>
                </c:pt>
                <c:pt idx="1">
                  <c:v>25.0</c:v>
                </c:pt>
                <c:pt idx="2">
                  <c:v>43.0</c:v>
                </c:pt>
                <c:pt idx="3">
                  <c:v>42.0</c:v>
                </c:pt>
                <c:pt idx="4">
                  <c:v>50.0</c:v>
                </c:pt>
                <c:pt idx="5">
                  <c:v>53.0</c:v>
                </c:pt>
                <c:pt idx="6">
                  <c:v>58.0</c:v>
                </c:pt>
                <c:pt idx="7">
                  <c:v>43.0</c:v>
                </c:pt>
              </c:numCache>
            </c:numRef>
          </c:val>
        </c:ser>
        <c:dLbls>
          <c:showLegendKey val="0"/>
          <c:showVal val="1"/>
          <c:showCatName val="0"/>
          <c:showSerName val="0"/>
          <c:showPercent val="0"/>
          <c:showBubbleSize val="0"/>
        </c:dLbls>
        <c:gapWidth val="150"/>
        <c:overlap val="100"/>
        <c:axId val="-2091995000"/>
        <c:axId val="-2091987752"/>
      </c:barChart>
      <c:catAx>
        <c:axId val="-2091995000"/>
        <c:scaling>
          <c:orientation val="minMax"/>
        </c:scaling>
        <c:delete val="0"/>
        <c:axPos val="b"/>
        <c:majorTickMark val="out"/>
        <c:minorTickMark val="none"/>
        <c:tickLblPos val="nextTo"/>
        <c:crossAx val="-2091987752"/>
        <c:crosses val="autoZero"/>
        <c:auto val="1"/>
        <c:lblAlgn val="ctr"/>
        <c:lblOffset val="100"/>
        <c:noMultiLvlLbl val="0"/>
      </c:catAx>
      <c:valAx>
        <c:axId val="-2091987752"/>
        <c:scaling>
          <c:orientation val="minMax"/>
        </c:scaling>
        <c:delete val="0"/>
        <c:axPos val="l"/>
        <c:majorGridlines/>
        <c:title>
          <c:tx>
            <c:rich>
              <a:bodyPr rot="-5400000" vert="horz"/>
              <a:lstStyle/>
              <a:p>
                <a:pPr>
                  <a:defRPr/>
                </a:pPr>
                <a:r>
                  <a:rPr lang="en-GB" dirty="0" smtClean="0"/>
                  <a:t>Number of Studies</a:t>
                </a:r>
                <a:endParaRPr lang="en-GB" dirty="0"/>
              </a:p>
            </c:rich>
          </c:tx>
          <c:layout/>
          <c:overlay val="0"/>
        </c:title>
        <c:numFmt formatCode="General" sourceLinked="1"/>
        <c:majorTickMark val="out"/>
        <c:minorTickMark val="none"/>
        <c:tickLblPos val="nextTo"/>
        <c:crossAx val="-2091995000"/>
        <c:crosses val="autoZero"/>
        <c:crossBetween val="between"/>
      </c:valAx>
    </c:plotArea>
    <c:legend>
      <c:legendPos val="t"/>
      <c:layout/>
      <c:overlay val="0"/>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strRef>
              <c:f>Sheet1!$B$1</c:f>
              <c:strCache>
                <c:ptCount val="1"/>
                <c:pt idx="0">
                  <c:v>Studies entering CRN portfolio</c:v>
                </c:pt>
              </c:strCache>
            </c:strRef>
          </c:tx>
          <c:invertIfNegative val="0"/>
          <c:cat>
            <c:strRef>
              <c:f>Sheet1!$A$2:$A$10</c:f>
              <c:strCache>
                <c:ptCount val="9"/>
                <c:pt idx="0">
                  <c:v>2006/7</c:v>
                </c:pt>
                <c:pt idx="1">
                  <c:v>2007/8</c:v>
                </c:pt>
                <c:pt idx="2">
                  <c:v>2008/9</c:v>
                </c:pt>
                <c:pt idx="3">
                  <c:v>2009/10</c:v>
                </c:pt>
                <c:pt idx="4">
                  <c:v>2010/11</c:v>
                </c:pt>
                <c:pt idx="5">
                  <c:v>2011/12</c:v>
                </c:pt>
                <c:pt idx="6">
                  <c:v>2012/13</c:v>
                </c:pt>
                <c:pt idx="7">
                  <c:v>2013/14</c:v>
                </c:pt>
                <c:pt idx="8">
                  <c:v>2014/5</c:v>
                </c:pt>
              </c:strCache>
            </c:strRef>
          </c:cat>
          <c:val>
            <c:numRef>
              <c:f>Sheet1!$B$2:$B$10</c:f>
              <c:numCache>
                <c:formatCode>General</c:formatCode>
                <c:ptCount val="9"/>
                <c:pt idx="0">
                  <c:v>2.0</c:v>
                </c:pt>
                <c:pt idx="1">
                  <c:v>3.0</c:v>
                </c:pt>
                <c:pt idx="2">
                  <c:v>2.0</c:v>
                </c:pt>
                <c:pt idx="3">
                  <c:v>7.0</c:v>
                </c:pt>
                <c:pt idx="4">
                  <c:v>5.0</c:v>
                </c:pt>
                <c:pt idx="5">
                  <c:v>7.0</c:v>
                </c:pt>
                <c:pt idx="6">
                  <c:v>15.0</c:v>
                </c:pt>
                <c:pt idx="7">
                  <c:v>9.0</c:v>
                </c:pt>
                <c:pt idx="8">
                  <c:v>8.0</c:v>
                </c:pt>
              </c:numCache>
            </c:numRef>
          </c:val>
        </c:ser>
        <c:dLbls>
          <c:showLegendKey val="0"/>
          <c:showVal val="0"/>
          <c:showCatName val="0"/>
          <c:showSerName val="0"/>
          <c:showPercent val="0"/>
          <c:showBubbleSize val="0"/>
        </c:dLbls>
        <c:gapWidth val="150"/>
        <c:axId val="-2078946008"/>
        <c:axId val="-2078509384"/>
      </c:barChart>
      <c:catAx>
        <c:axId val="-2078946008"/>
        <c:scaling>
          <c:orientation val="minMax"/>
        </c:scaling>
        <c:delete val="0"/>
        <c:axPos val="b"/>
        <c:majorTickMark val="out"/>
        <c:minorTickMark val="none"/>
        <c:tickLblPos val="nextTo"/>
        <c:crossAx val="-2078509384"/>
        <c:crosses val="autoZero"/>
        <c:auto val="1"/>
        <c:lblAlgn val="ctr"/>
        <c:lblOffset val="100"/>
        <c:noMultiLvlLbl val="0"/>
      </c:catAx>
      <c:valAx>
        <c:axId val="-2078509384"/>
        <c:scaling>
          <c:orientation val="minMax"/>
        </c:scaling>
        <c:delete val="0"/>
        <c:axPos val="l"/>
        <c:majorGridlines/>
        <c:numFmt formatCode="General" sourceLinked="1"/>
        <c:majorTickMark val="out"/>
        <c:minorTickMark val="none"/>
        <c:tickLblPos val="nextTo"/>
        <c:crossAx val="-2078946008"/>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00741E-54BF-46B9-84B4-BEA1E9E49F8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GB"/>
        </a:p>
      </dgm:t>
    </dgm:pt>
    <dgm:pt modelId="{E211380A-26CB-4094-9632-E316D34CDF3B}">
      <dgm:prSet phldrT="[Text]"/>
      <dgm:spPr/>
      <dgm:t>
        <a:bodyPr/>
        <a:lstStyle/>
        <a:p>
          <a:r>
            <a:rPr lang="en-GB" dirty="0" smtClean="0">
              <a:latin typeface="+mj-lt"/>
            </a:rPr>
            <a:t>Juvenile</a:t>
          </a:r>
          <a:endParaRPr lang="en-GB" dirty="0">
            <a:latin typeface="+mj-lt"/>
          </a:endParaRPr>
        </a:p>
      </dgm:t>
    </dgm:pt>
    <dgm:pt modelId="{DE03F5E0-D914-4078-8282-6FAF319ADFCA}" type="parTrans" cxnId="{58345BFD-0134-474B-B3F5-3E97E735E23B}">
      <dgm:prSet/>
      <dgm:spPr/>
      <dgm:t>
        <a:bodyPr/>
        <a:lstStyle/>
        <a:p>
          <a:endParaRPr lang="en-GB"/>
        </a:p>
      </dgm:t>
    </dgm:pt>
    <dgm:pt modelId="{C73A7C1E-804C-4505-AE1E-2D8D5B1186CD}" type="sibTrans" cxnId="{58345BFD-0134-474B-B3F5-3E97E735E23B}">
      <dgm:prSet/>
      <dgm:spPr/>
      <dgm:t>
        <a:bodyPr/>
        <a:lstStyle/>
        <a:p>
          <a:endParaRPr lang="en-GB"/>
        </a:p>
      </dgm:t>
    </dgm:pt>
    <dgm:pt modelId="{5A98D1C7-DCB4-4A35-BB6B-1A84EDE004F1}">
      <dgm:prSet phldrT="[Text]"/>
      <dgm:spPr/>
      <dgm:t>
        <a:bodyPr/>
        <a:lstStyle/>
        <a:p>
          <a:r>
            <a:rPr lang="en-GB" dirty="0" smtClean="0">
              <a:latin typeface="+mj-lt"/>
            </a:rPr>
            <a:t>Before the age of 16</a:t>
          </a:r>
          <a:endParaRPr lang="en-GB" dirty="0">
            <a:latin typeface="+mj-lt"/>
          </a:endParaRPr>
        </a:p>
      </dgm:t>
    </dgm:pt>
    <dgm:pt modelId="{2571020E-1398-4688-9BC1-30275333F8C9}" type="parTrans" cxnId="{F6CA9FA0-D3E5-4813-B7E0-96CA47D76737}">
      <dgm:prSet/>
      <dgm:spPr/>
      <dgm:t>
        <a:bodyPr/>
        <a:lstStyle/>
        <a:p>
          <a:endParaRPr lang="en-GB"/>
        </a:p>
      </dgm:t>
    </dgm:pt>
    <dgm:pt modelId="{8E6C8BC0-55CB-4440-BE8A-DE5B10EFB303}" type="sibTrans" cxnId="{F6CA9FA0-D3E5-4813-B7E0-96CA47D76737}">
      <dgm:prSet/>
      <dgm:spPr/>
      <dgm:t>
        <a:bodyPr/>
        <a:lstStyle/>
        <a:p>
          <a:endParaRPr lang="en-GB"/>
        </a:p>
      </dgm:t>
    </dgm:pt>
    <dgm:pt modelId="{14456E16-0809-4A8B-9213-AA477DEBE6CE}">
      <dgm:prSet phldrT="[Text]"/>
      <dgm:spPr/>
      <dgm:t>
        <a:bodyPr/>
        <a:lstStyle/>
        <a:p>
          <a:r>
            <a:rPr lang="en-GB" dirty="0" smtClean="0">
              <a:latin typeface="+mj-lt"/>
            </a:rPr>
            <a:t>Idiopathic</a:t>
          </a:r>
          <a:endParaRPr lang="en-GB" dirty="0">
            <a:latin typeface="+mj-lt"/>
          </a:endParaRPr>
        </a:p>
      </dgm:t>
    </dgm:pt>
    <dgm:pt modelId="{80436AAE-4B50-485E-B325-BAEA664209A3}" type="parTrans" cxnId="{29E75CD4-2D50-470D-9095-281B0B4AC903}">
      <dgm:prSet/>
      <dgm:spPr/>
      <dgm:t>
        <a:bodyPr/>
        <a:lstStyle/>
        <a:p>
          <a:endParaRPr lang="en-GB"/>
        </a:p>
      </dgm:t>
    </dgm:pt>
    <dgm:pt modelId="{121F73AD-D10B-4E9D-821F-C66F8B0C32B5}" type="sibTrans" cxnId="{29E75CD4-2D50-470D-9095-281B0B4AC903}">
      <dgm:prSet/>
      <dgm:spPr/>
      <dgm:t>
        <a:bodyPr/>
        <a:lstStyle/>
        <a:p>
          <a:endParaRPr lang="en-GB"/>
        </a:p>
      </dgm:t>
    </dgm:pt>
    <dgm:pt modelId="{06C54E77-0D3B-44E9-860B-1F3267A4CBDA}">
      <dgm:prSet phldrT="[Text]"/>
      <dgm:spPr/>
      <dgm:t>
        <a:bodyPr/>
        <a:lstStyle/>
        <a:p>
          <a:r>
            <a:rPr lang="en-GB" dirty="0" smtClean="0">
              <a:latin typeface="+mj-lt"/>
            </a:rPr>
            <a:t>Of unknown etiology</a:t>
          </a:r>
          <a:endParaRPr lang="en-GB" dirty="0">
            <a:latin typeface="+mj-lt"/>
          </a:endParaRPr>
        </a:p>
      </dgm:t>
    </dgm:pt>
    <dgm:pt modelId="{511F4B9E-613D-40D9-8D1F-75DF927921F9}" type="parTrans" cxnId="{A8EEEE0D-ACB5-4327-8E7D-3337856D4CEC}">
      <dgm:prSet/>
      <dgm:spPr/>
      <dgm:t>
        <a:bodyPr/>
        <a:lstStyle/>
        <a:p>
          <a:endParaRPr lang="en-GB"/>
        </a:p>
      </dgm:t>
    </dgm:pt>
    <dgm:pt modelId="{F81E96CE-3388-47CA-A3A6-12FBFD95F769}" type="sibTrans" cxnId="{A8EEEE0D-ACB5-4327-8E7D-3337856D4CEC}">
      <dgm:prSet/>
      <dgm:spPr/>
      <dgm:t>
        <a:bodyPr/>
        <a:lstStyle/>
        <a:p>
          <a:endParaRPr lang="en-GB"/>
        </a:p>
      </dgm:t>
    </dgm:pt>
    <dgm:pt modelId="{1D632657-F054-426A-87E2-79A09C301B78}">
      <dgm:prSet phldrT="[Text]"/>
      <dgm:spPr/>
      <dgm:t>
        <a:bodyPr/>
        <a:lstStyle/>
        <a:p>
          <a:r>
            <a:rPr lang="en-GB" smtClean="0">
              <a:latin typeface="+mj-lt"/>
            </a:rPr>
            <a:t>Arthritis</a:t>
          </a:r>
          <a:endParaRPr lang="en-GB" dirty="0">
            <a:latin typeface="+mj-lt"/>
          </a:endParaRPr>
        </a:p>
      </dgm:t>
    </dgm:pt>
    <dgm:pt modelId="{A5EE29B5-F5F0-4A9E-B083-98A4C3AA7AE5}" type="parTrans" cxnId="{7AA4B4A0-0BCE-4420-9AAA-5E090B9B8C89}">
      <dgm:prSet/>
      <dgm:spPr/>
      <dgm:t>
        <a:bodyPr/>
        <a:lstStyle/>
        <a:p>
          <a:endParaRPr lang="en-GB"/>
        </a:p>
      </dgm:t>
    </dgm:pt>
    <dgm:pt modelId="{CDD290B8-B4C6-4197-AA37-AB9134309A23}" type="sibTrans" cxnId="{7AA4B4A0-0BCE-4420-9AAA-5E090B9B8C89}">
      <dgm:prSet/>
      <dgm:spPr/>
      <dgm:t>
        <a:bodyPr/>
        <a:lstStyle/>
        <a:p>
          <a:endParaRPr lang="en-GB"/>
        </a:p>
      </dgm:t>
    </dgm:pt>
    <dgm:pt modelId="{AE5A3FB8-ABEA-45F4-A5EB-2728DB7489F8}">
      <dgm:prSet phldrT="[Text]"/>
      <dgm:spPr/>
      <dgm:t>
        <a:bodyPr/>
        <a:lstStyle/>
        <a:p>
          <a:r>
            <a:rPr lang="en-GB" dirty="0" smtClean="0">
              <a:latin typeface="+mj-lt"/>
            </a:rPr>
            <a:t>One or more joints inflamed (i.e. swollen, painful, stiff, red, hot)</a:t>
          </a:r>
          <a:endParaRPr lang="en-GB" dirty="0">
            <a:latin typeface="+mj-lt"/>
          </a:endParaRPr>
        </a:p>
      </dgm:t>
    </dgm:pt>
    <dgm:pt modelId="{CE39F15B-0670-4BF7-B091-4ECFC97543C2}" type="parTrans" cxnId="{56890B5A-69C4-45A2-9048-33E691F65177}">
      <dgm:prSet/>
      <dgm:spPr/>
      <dgm:t>
        <a:bodyPr/>
        <a:lstStyle/>
        <a:p>
          <a:endParaRPr lang="en-GB"/>
        </a:p>
      </dgm:t>
    </dgm:pt>
    <dgm:pt modelId="{63F5894E-68EA-46FF-BE91-547E9F1B6FDB}" type="sibTrans" cxnId="{56890B5A-69C4-45A2-9048-33E691F65177}">
      <dgm:prSet/>
      <dgm:spPr/>
      <dgm:t>
        <a:bodyPr/>
        <a:lstStyle/>
        <a:p>
          <a:endParaRPr lang="en-GB"/>
        </a:p>
      </dgm:t>
    </dgm:pt>
    <dgm:pt modelId="{7C188CB2-3260-4758-8D85-F60EE238DD00}" type="pres">
      <dgm:prSet presAssocID="{CB00741E-54BF-46B9-84B4-BEA1E9E49F89}" presName="Name0" presStyleCnt="0">
        <dgm:presLayoutVars>
          <dgm:dir/>
          <dgm:animLvl val="lvl"/>
          <dgm:resizeHandles val="exact"/>
        </dgm:presLayoutVars>
      </dgm:prSet>
      <dgm:spPr/>
      <dgm:t>
        <a:bodyPr/>
        <a:lstStyle/>
        <a:p>
          <a:endParaRPr lang="en-GB"/>
        </a:p>
      </dgm:t>
    </dgm:pt>
    <dgm:pt modelId="{6CCD4BB1-81E8-4082-A1F6-1BFC7CD933F1}" type="pres">
      <dgm:prSet presAssocID="{E211380A-26CB-4094-9632-E316D34CDF3B}" presName="linNode" presStyleCnt="0"/>
      <dgm:spPr/>
      <dgm:t>
        <a:bodyPr/>
        <a:lstStyle/>
        <a:p>
          <a:endParaRPr lang="en-US"/>
        </a:p>
      </dgm:t>
    </dgm:pt>
    <dgm:pt modelId="{866D86FF-CDA5-4899-9B25-AE88AC3FADF3}" type="pres">
      <dgm:prSet presAssocID="{E211380A-26CB-4094-9632-E316D34CDF3B}" presName="parentText" presStyleLbl="node1" presStyleIdx="0" presStyleCnt="3">
        <dgm:presLayoutVars>
          <dgm:chMax val="1"/>
          <dgm:bulletEnabled val="1"/>
        </dgm:presLayoutVars>
      </dgm:prSet>
      <dgm:spPr/>
      <dgm:t>
        <a:bodyPr/>
        <a:lstStyle/>
        <a:p>
          <a:endParaRPr lang="en-GB"/>
        </a:p>
      </dgm:t>
    </dgm:pt>
    <dgm:pt modelId="{2203B957-52FA-4B56-934A-6F05292BE707}" type="pres">
      <dgm:prSet presAssocID="{E211380A-26CB-4094-9632-E316D34CDF3B}" presName="descendantText" presStyleLbl="alignAccFollowNode1" presStyleIdx="0" presStyleCnt="3">
        <dgm:presLayoutVars>
          <dgm:bulletEnabled val="1"/>
        </dgm:presLayoutVars>
      </dgm:prSet>
      <dgm:spPr/>
      <dgm:t>
        <a:bodyPr/>
        <a:lstStyle/>
        <a:p>
          <a:endParaRPr lang="en-GB"/>
        </a:p>
      </dgm:t>
    </dgm:pt>
    <dgm:pt modelId="{197D0078-5D65-4F0D-9302-1B1BBEDAA983}" type="pres">
      <dgm:prSet presAssocID="{C73A7C1E-804C-4505-AE1E-2D8D5B1186CD}" presName="sp" presStyleCnt="0"/>
      <dgm:spPr/>
      <dgm:t>
        <a:bodyPr/>
        <a:lstStyle/>
        <a:p>
          <a:endParaRPr lang="en-US"/>
        </a:p>
      </dgm:t>
    </dgm:pt>
    <dgm:pt modelId="{C83A81CB-2D35-4CAE-A170-86A543839A66}" type="pres">
      <dgm:prSet presAssocID="{14456E16-0809-4A8B-9213-AA477DEBE6CE}" presName="linNode" presStyleCnt="0"/>
      <dgm:spPr/>
      <dgm:t>
        <a:bodyPr/>
        <a:lstStyle/>
        <a:p>
          <a:endParaRPr lang="en-US"/>
        </a:p>
      </dgm:t>
    </dgm:pt>
    <dgm:pt modelId="{34E1D646-DF26-46A8-BF9A-809789E0FEE3}" type="pres">
      <dgm:prSet presAssocID="{14456E16-0809-4A8B-9213-AA477DEBE6CE}" presName="parentText" presStyleLbl="node1" presStyleIdx="1" presStyleCnt="3">
        <dgm:presLayoutVars>
          <dgm:chMax val="1"/>
          <dgm:bulletEnabled val="1"/>
        </dgm:presLayoutVars>
      </dgm:prSet>
      <dgm:spPr/>
      <dgm:t>
        <a:bodyPr/>
        <a:lstStyle/>
        <a:p>
          <a:endParaRPr lang="en-GB"/>
        </a:p>
      </dgm:t>
    </dgm:pt>
    <dgm:pt modelId="{2A5C3DCE-C113-4AF2-A13D-7346E69BBF13}" type="pres">
      <dgm:prSet presAssocID="{14456E16-0809-4A8B-9213-AA477DEBE6CE}" presName="descendantText" presStyleLbl="alignAccFollowNode1" presStyleIdx="1" presStyleCnt="3">
        <dgm:presLayoutVars>
          <dgm:bulletEnabled val="1"/>
        </dgm:presLayoutVars>
      </dgm:prSet>
      <dgm:spPr/>
      <dgm:t>
        <a:bodyPr/>
        <a:lstStyle/>
        <a:p>
          <a:endParaRPr lang="en-GB"/>
        </a:p>
      </dgm:t>
    </dgm:pt>
    <dgm:pt modelId="{C03002A3-6C59-48E7-8316-6171D7C4F8F3}" type="pres">
      <dgm:prSet presAssocID="{121F73AD-D10B-4E9D-821F-C66F8B0C32B5}" presName="sp" presStyleCnt="0"/>
      <dgm:spPr/>
      <dgm:t>
        <a:bodyPr/>
        <a:lstStyle/>
        <a:p>
          <a:endParaRPr lang="en-US"/>
        </a:p>
      </dgm:t>
    </dgm:pt>
    <dgm:pt modelId="{7A0C99FA-D555-46C9-86A5-A4402139802E}" type="pres">
      <dgm:prSet presAssocID="{1D632657-F054-426A-87E2-79A09C301B78}" presName="linNode" presStyleCnt="0"/>
      <dgm:spPr/>
      <dgm:t>
        <a:bodyPr/>
        <a:lstStyle/>
        <a:p>
          <a:endParaRPr lang="en-US"/>
        </a:p>
      </dgm:t>
    </dgm:pt>
    <dgm:pt modelId="{B8A227CC-D004-47A8-91EB-D52B0941FA6C}" type="pres">
      <dgm:prSet presAssocID="{1D632657-F054-426A-87E2-79A09C301B78}" presName="parentText" presStyleLbl="node1" presStyleIdx="2" presStyleCnt="3">
        <dgm:presLayoutVars>
          <dgm:chMax val="1"/>
          <dgm:bulletEnabled val="1"/>
        </dgm:presLayoutVars>
      </dgm:prSet>
      <dgm:spPr/>
      <dgm:t>
        <a:bodyPr/>
        <a:lstStyle/>
        <a:p>
          <a:endParaRPr lang="en-GB"/>
        </a:p>
      </dgm:t>
    </dgm:pt>
    <dgm:pt modelId="{B3F0F6AA-2B62-4782-84CB-E2F557D97511}" type="pres">
      <dgm:prSet presAssocID="{1D632657-F054-426A-87E2-79A09C301B78}" presName="descendantText" presStyleLbl="alignAccFollowNode1" presStyleIdx="2" presStyleCnt="3">
        <dgm:presLayoutVars>
          <dgm:bulletEnabled val="1"/>
        </dgm:presLayoutVars>
      </dgm:prSet>
      <dgm:spPr/>
      <dgm:t>
        <a:bodyPr/>
        <a:lstStyle/>
        <a:p>
          <a:endParaRPr lang="en-GB"/>
        </a:p>
      </dgm:t>
    </dgm:pt>
  </dgm:ptLst>
  <dgm:cxnLst>
    <dgm:cxn modelId="{1DD16F33-50BA-5C45-9857-BD5B271E0BE1}" type="presOf" srcId="{E211380A-26CB-4094-9632-E316D34CDF3B}" destId="{866D86FF-CDA5-4899-9B25-AE88AC3FADF3}" srcOrd="0" destOrd="0" presId="urn:microsoft.com/office/officeart/2005/8/layout/vList5"/>
    <dgm:cxn modelId="{A8EEEE0D-ACB5-4327-8E7D-3337856D4CEC}" srcId="{14456E16-0809-4A8B-9213-AA477DEBE6CE}" destId="{06C54E77-0D3B-44E9-860B-1F3267A4CBDA}" srcOrd="0" destOrd="0" parTransId="{511F4B9E-613D-40D9-8D1F-75DF927921F9}" sibTransId="{F81E96CE-3388-47CA-A3A6-12FBFD95F769}"/>
    <dgm:cxn modelId="{58345BFD-0134-474B-B3F5-3E97E735E23B}" srcId="{CB00741E-54BF-46B9-84B4-BEA1E9E49F89}" destId="{E211380A-26CB-4094-9632-E316D34CDF3B}" srcOrd="0" destOrd="0" parTransId="{DE03F5E0-D914-4078-8282-6FAF319ADFCA}" sibTransId="{C73A7C1E-804C-4505-AE1E-2D8D5B1186CD}"/>
    <dgm:cxn modelId="{E6BD879D-BD92-4B48-B59B-F4D30FB8F064}" type="presOf" srcId="{5A98D1C7-DCB4-4A35-BB6B-1A84EDE004F1}" destId="{2203B957-52FA-4B56-934A-6F05292BE707}" srcOrd="0" destOrd="0" presId="urn:microsoft.com/office/officeart/2005/8/layout/vList5"/>
    <dgm:cxn modelId="{9926B6F4-55DB-554F-B3C4-77A85966ECD4}" type="presOf" srcId="{14456E16-0809-4A8B-9213-AA477DEBE6CE}" destId="{34E1D646-DF26-46A8-BF9A-809789E0FEE3}" srcOrd="0" destOrd="0" presId="urn:microsoft.com/office/officeart/2005/8/layout/vList5"/>
    <dgm:cxn modelId="{DECA2543-F41B-FE4E-9216-9E947ADA3724}" type="presOf" srcId="{CB00741E-54BF-46B9-84B4-BEA1E9E49F89}" destId="{7C188CB2-3260-4758-8D85-F60EE238DD00}" srcOrd="0" destOrd="0" presId="urn:microsoft.com/office/officeart/2005/8/layout/vList5"/>
    <dgm:cxn modelId="{193088A5-2BD5-A34F-8D09-4A265C6774BB}" type="presOf" srcId="{06C54E77-0D3B-44E9-860B-1F3267A4CBDA}" destId="{2A5C3DCE-C113-4AF2-A13D-7346E69BBF13}" srcOrd="0" destOrd="0" presId="urn:microsoft.com/office/officeart/2005/8/layout/vList5"/>
    <dgm:cxn modelId="{56890B5A-69C4-45A2-9048-33E691F65177}" srcId="{1D632657-F054-426A-87E2-79A09C301B78}" destId="{AE5A3FB8-ABEA-45F4-A5EB-2728DB7489F8}" srcOrd="0" destOrd="0" parTransId="{CE39F15B-0670-4BF7-B091-4ECFC97543C2}" sibTransId="{63F5894E-68EA-46FF-BE91-547E9F1B6FDB}"/>
    <dgm:cxn modelId="{F6CA9FA0-D3E5-4813-B7E0-96CA47D76737}" srcId="{E211380A-26CB-4094-9632-E316D34CDF3B}" destId="{5A98D1C7-DCB4-4A35-BB6B-1A84EDE004F1}" srcOrd="0" destOrd="0" parTransId="{2571020E-1398-4688-9BC1-30275333F8C9}" sibTransId="{8E6C8BC0-55CB-4440-BE8A-DE5B10EFB303}"/>
    <dgm:cxn modelId="{29E75CD4-2D50-470D-9095-281B0B4AC903}" srcId="{CB00741E-54BF-46B9-84B4-BEA1E9E49F89}" destId="{14456E16-0809-4A8B-9213-AA477DEBE6CE}" srcOrd="1" destOrd="0" parTransId="{80436AAE-4B50-485E-B325-BAEA664209A3}" sibTransId="{121F73AD-D10B-4E9D-821F-C66F8B0C32B5}"/>
    <dgm:cxn modelId="{77C30C2F-A0FA-4F40-9978-2D856E259E50}" type="presOf" srcId="{1D632657-F054-426A-87E2-79A09C301B78}" destId="{B8A227CC-D004-47A8-91EB-D52B0941FA6C}" srcOrd="0" destOrd="0" presId="urn:microsoft.com/office/officeart/2005/8/layout/vList5"/>
    <dgm:cxn modelId="{7AA4B4A0-0BCE-4420-9AAA-5E090B9B8C89}" srcId="{CB00741E-54BF-46B9-84B4-BEA1E9E49F89}" destId="{1D632657-F054-426A-87E2-79A09C301B78}" srcOrd="2" destOrd="0" parTransId="{A5EE29B5-F5F0-4A9E-B083-98A4C3AA7AE5}" sibTransId="{CDD290B8-B4C6-4197-AA37-AB9134309A23}"/>
    <dgm:cxn modelId="{58DA6EB1-18BB-6F43-B033-A3D8641EEF7E}" type="presOf" srcId="{AE5A3FB8-ABEA-45F4-A5EB-2728DB7489F8}" destId="{B3F0F6AA-2B62-4782-84CB-E2F557D97511}" srcOrd="0" destOrd="0" presId="urn:microsoft.com/office/officeart/2005/8/layout/vList5"/>
    <dgm:cxn modelId="{8BF32665-F74F-AD43-9370-AFD16341FCB9}" type="presParOf" srcId="{7C188CB2-3260-4758-8D85-F60EE238DD00}" destId="{6CCD4BB1-81E8-4082-A1F6-1BFC7CD933F1}" srcOrd="0" destOrd="0" presId="urn:microsoft.com/office/officeart/2005/8/layout/vList5"/>
    <dgm:cxn modelId="{B6C87205-CD10-364B-AEC2-BACFE651B9B6}" type="presParOf" srcId="{6CCD4BB1-81E8-4082-A1F6-1BFC7CD933F1}" destId="{866D86FF-CDA5-4899-9B25-AE88AC3FADF3}" srcOrd="0" destOrd="0" presId="urn:microsoft.com/office/officeart/2005/8/layout/vList5"/>
    <dgm:cxn modelId="{40FCA1A5-BA07-7743-B023-4ED2BCBFBE88}" type="presParOf" srcId="{6CCD4BB1-81E8-4082-A1F6-1BFC7CD933F1}" destId="{2203B957-52FA-4B56-934A-6F05292BE707}" srcOrd="1" destOrd="0" presId="urn:microsoft.com/office/officeart/2005/8/layout/vList5"/>
    <dgm:cxn modelId="{D5CCB486-7F6E-8C48-AAFD-05E90F7F56F8}" type="presParOf" srcId="{7C188CB2-3260-4758-8D85-F60EE238DD00}" destId="{197D0078-5D65-4F0D-9302-1B1BBEDAA983}" srcOrd="1" destOrd="0" presId="urn:microsoft.com/office/officeart/2005/8/layout/vList5"/>
    <dgm:cxn modelId="{4971B009-2192-1E40-B713-53BDF24A0F1C}" type="presParOf" srcId="{7C188CB2-3260-4758-8D85-F60EE238DD00}" destId="{C83A81CB-2D35-4CAE-A170-86A543839A66}" srcOrd="2" destOrd="0" presId="urn:microsoft.com/office/officeart/2005/8/layout/vList5"/>
    <dgm:cxn modelId="{4AD3CCF4-9656-154B-9221-072198BD38AB}" type="presParOf" srcId="{C83A81CB-2D35-4CAE-A170-86A543839A66}" destId="{34E1D646-DF26-46A8-BF9A-809789E0FEE3}" srcOrd="0" destOrd="0" presId="urn:microsoft.com/office/officeart/2005/8/layout/vList5"/>
    <dgm:cxn modelId="{1A891D14-65A0-5748-A32C-8DFBFCADEB09}" type="presParOf" srcId="{C83A81CB-2D35-4CAE-A170-86A543839A66}" destId="{2A5C3DCE-C113-4AF2-A13D-7346E69BBF13}" srcOrd="1" destOrd="0" presId="urn:microsoft.com/office/officeart/2005/8/layout/vList5"/>
    <dgm:cxn modelId="{53F686E0-59D5-3047-9F9C-7428E5F5D739}" type="presParOf" srcId="{7C188CB2-3260-4758-8D85-F60EE238DD00}" destId="{C03002A3-6C59-48E7-8316-6171D7C4F8F3}" srcOrd="3" destOrd="0" presId="urn:microsoft.com/office/officeart/2005/8/layout/vList5"/>
    <dgm:cxn modelId="{A3E0CDE0-7006-0B4A-B281-27E26669C5E6}" type="presParOf" srcId="{7C188CB2-3260-4758-8D85-F60EE238DD00}" destId="{7A0C99FA-D555-46C9-86A5-A4402139802E}" srcOrd="4" destOrd="0" presId="urn:microsoft.com/office/officeart/2005/8/layout/vList5"/>
    <dgm:cxn modelId="{F646250B-1555-E64E-AB04-FC4F3F8101DC}" type="presParOf" srcId="{7A0C99FA-D555-46C9-86A5-A4402139802E}" destId="{B8A227CC-D004-47A8-91EB-D52B0941FA6C}" srcOrd="0" destOrd="0" presId="urn:microsoft.com/office/officeart/2005/8/layout/vList5"/>
    <dgm:cxn modelId="{03B8038F-6B20-E748-B1E9-7F1B8D94E5CE}" type="presParOf" srcId="{7A0C99FA-D555-46C9-86A5-A4402139802E}" destId="{B3F0F6AA-2B62-4782-84CB-E2F557D9751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3B957-52FA-4B56-934A-6F05292BE707}">
      <dsp:nvSpPr>
        <dsp:cNvPr id="0" name=""/>
        <dsp:cNvSpPr/>
      </dsp:nvSpPr>
      <dsp:spPr>
        <a:xfrm rot="5400000">
          <a:off x="5027471" y="-1945470"/>
          <a:ext cx="1073539" cy="5236933"/>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smtClean="0">
              <a:latin typeface="+mj-lt"/>
            </a:rPr>
            <a:t>Before the age of 16</a:t>
          </a:r>
          <a:endParaRPr lang="en-GB" sz="2600" kern="1200" dirty="0">
            <a:latin typeface="+mj-lt"/>
          </a:endParaRPr>
        </a:p>
      </dsp:txBody>
      <dsp:txXfrm rot="-5400000">
        <a:off x="2945774" y="188633"/>
        <a:ext cx="5184527" cy="968727"/>
      </dsp:txXfrm>
    </dsp:sp>
    <dsp:sp modelId="{866D86FF-CDA5-4899-9B25-AE88AC3FADF3}">
      <dsp:nvSpPr>
        <dsp:cNvPr id="0" name=""/>
        <dsp:cNvSpPr/>
      </dsp:nvSpPr>
      <dsp:spPr>
        <a:xfrm>
          <a:off x="0" y="2033"/>
          <a:ext cx="2945774" cy="134192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GB" sz="4200" kern="1200" dirty="0" smtClean="0">
              <a:latin typeface="+mj-lt"/>
            </a:rPr>
            <a:t>Juvenile</a:t>
          </a:r>
          <a:endParaRPr lang="en-GB" sz="4200" kern="1200" dirty="0">
            <a:latin typeface="+mj-lt"/>
          </a:endParaRPr>
        </a:p>
      </dsp:txBody>
      <dsp:txXfrm>
        <a:off x="65507" y="67540"/>
        <a:ext cx="2814760" cy="1210910"/>
      </dsp:txXfrm>
    </dsp:sp>
    <dsp:sp modelId="{2A5C3DCE-C113-4AF2-A13D-7346E69BBF13}">
      <dsp:nvSpPr>
        <dsp:cNvPr id="0" name=""/>
        <dsp:cNvSpPr/>
      </dsp:nvSpPr>
      <dsp:spPr>
        <a:xfrm rot="5400000">
          <a:off x="5027471" y="-536450"/>
          <a:ext cx="1073539" cy="5236933"/>
        </a:xfrm>
        <a:prstGeom prst="round2SameRect">
          <a:avLst/>
        </a:prstGeom>
        <a:solidFill>
          <a:schemeClr val="accent5">
            <a:tint val="40000"/>
            <a:alpha val="90000"/>
            <a:hueOff val="1622542"/>
            <a:satOff val="-11507"/>
            <a:lumOff val="-6548"/>
            <a:alphaOff val="0"/>
          </a:schemeClr>
        </a:solidFill>
        <a:ln w="25400" cap="flat" cmpd="sng" algn="ctr">
          <a:solidFill>
            <a:schemeClr val="accent5">
              <a:tint val="40000"/>
              <a:alpha val="90000"/>
              <a:hueOff val="1622542"/>
              <a:satOff val="-11507"/>
              <a:lumOff val="-65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smtClean="0">
              <a:latin typeface="+mj-lt"/>
            </a:rPr>
            <a:t>Of unknown etiology</a:t>
          </a:r>
          <a:endParaRPr lang="en-GB" sz="2600" kern="1200" dirty="0">
            <a:latin typeface="+mj-lt"/>
          </a:endParaRPr>
        </a:p>
      </dsp:txBody>
      <dsp:txXfrm rot="-5400000">
        <a:off x="2945774" y="1597653"/>
        <a:ext cx="5184527" cy="968727"/>
      </dsp:txXfrm>
    </dsp:sp>
    <dsp:sp modelId="{34E1D646-DF26-46A8-BF9A-809789E0FEE3}">
      <dsp:nvSpPr>
        <dsp:cNvPr id="0" name=""/>
        <dsp:cNvSpPr/>
      </dsp:nvSpPr>
      <dsp:spPr>
        <a:xfrm>
          <a:off x="0" y="1411054"/>
          <a:ext cx="2945774" cy="1341924"/>
        </a:xfrm>
        <a:prstGeom prst="roundRect">
          <a:avLst/>
        </a:prstGeom>
        <a:solidFill>
          <a:schemeClr val="accent5">
            <a:hueOff val="1628512"/>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GB" sz="4200" kern="1200" dirty="0" smtClean="0">
              <a:latin typeface="+mj-lt"/>
            </a:rPr>
            <a:t>Idiopathic</a:t>
          </a:r>
          <a:endParaRPr lang="en-GB" sz="4200" kern="1200" dirty="0">
            <a:latin typeface="+mj-lt"/>
          </a:endParaRPr>
        </a:p>
      </dsp:txBody>
      <dsp:txXfrm>
        <a:off x="65507" y="1476561"/>
        <a:ext cx="2814760" cy="1210910"/>
      </dsp:txXfrm>
    </dsp:sp>
    <dsp:sp modelId="{B3F0F6AA-2B62-4782-84CB-E2F557D97511}">
      <dsp:nvSpPr>
        <dsp:cNvPr id="0" name=""/>
        <dsp:cNvSpPr/>
      </dsp:nvSpPr>
      <dsp:spPr>
        <a:xfrm rot="5400000">
          <a:off x="5027471" y="872570"/>
          <a:ext cx="1073539" cy="5236933"/>
        </a:xfrm>
        <a:prstGeom prst="round2SameRect">
          <a:avLst/>
        </a:prstGeom>
        <a:solidFill>
          <a:schemeClr val="accent5">
            <a:tint val="40000"/>
            <a:alpha val="90000"/>
            <a:hueOff val="3245083"/>
            <a:satOff val="-23015"/>
            <a:lumOff val="-13095"/>
            <a:alphaOff val="0"/>
          </a:schemeClr>
        </a:solidFill>
        <a:ln w="25400" cap="flat" cmpd="sng" algn="ctr">
          <a:solidFill>
            <a:schemeClr val="accent5">
              <a:tint val="40000"/>
              <a:alpha val="90000"/>
              <a:hueOff val="3245083"/>
              <a:satOff val="-23015"/>
              <a:lumOff val="-13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smtClean="0">
              <a:latin typeface="+mj-lt"/>
            </a:rPr>
            <a:t>One or more joints inflamed (i.e. swollen, painful, stiff, red, hot)</a:t>
          </a:r>
          <a:endParaRPr lang="en-GB" sz="2600" kern="1200" dirty="0">
            <a:latin typeface="+mj-lt"/>
          </a:endParaRPr>
        </a:p>
      </dsp:txBody>
      <dsp:txXfrm rot="-5400000">
        <a:off x="2945774" y="3006673"/>
        <a:ext cx="5184527" cy="968727"/>
      </dsp:txXfrm>
    </dsp:sp>
    <dsp:sp modelId="{B8A227CC-D004-47A8-91EB-D52B0941FA6C}">
      <dsp:nvSpPr>
        <dsp:cNvPr id="0" name=""/>
        <dsp:cNvSpPr/>
      </dsp:nvSpPr>
      <dsp:spPr>
        <a:xfrm>
          <a:off x="0" y="2820075"/>
          <a:ext cx="2945774" cy="1341924"/>
        </a:xfrm>
        <a:prstGeom prst="roundRect">
          <a:avLst/>
        </a:prstGeom>
        <a:solidFill>
          <a:schemeClr val="accent5">
            <a:hueOff val="3257024"/>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GB" sz="4200" kern="1200" smtClean="0">
              <a:latin typeface="+mj-lt"/>
            </a:rPr>
            <a:t>Arthritis</a:t>
          </a:r>
          <a:endParaRPr lang="en-GB" sz="4200" kern="1200" dirty="0">
            <a:latin typeface="+mj-lt"/>
          </a:endParaRPr>
        </a:p>
      </dsp:txBody>
      <dsp:txXfrm>
        <a:off x="65507" y="2885582"/>
        <a:ext cx="2814760" cy="12109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A946E63-DE84-4569-BC82-AF7D6EEE5315}" type="datetimeFigureOut">
              <a:rPr lang="en-GB" smtClean="0"/>
              <a:t>11/02/16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CF1175C-B454-4411-9F89-638A8EFFA9EE}" type="slidenum">
              <a:rPr lang="en-GB" smtClean="0"/>
              <a:t>‹#›</a:t>
            </a:fld>
            <a:endParaRPr lang="en-GB" dirty="0"/>
          </a:p>
        </p:txBody>
      </p:sp>
    </p:spTree>
    <p:extLst>
      <p:ext uri="{BB962C8B-B14F-4D97-AF65-F5344CB8AC3E}">
        <p14:creationId xmlns:p14="http://schemas.microsoft.com/office/powerpoint/2010/main" val="428414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a:t>
            </a:r>
            <a:r>
              <a:rPr lang="en-GB" baseline="0" dirty="0" smtClean="0"/>
              <a:t> afternoon, thank you for inviting us to talk this afternoon.  We as a group are going to talk about exciting things happen when involving young people to promote better research for </a:t>
            </a:r>
            <a:r>
              <a:rPr lang="en-GB" baseline="0" smtClean="0"/>
              <a:t>better healthcare.</a:t>
            </a:r>
            <a:endParaRPr lang="en-GB" dirty="0"/>
          </a:p>
        </p:txBody>
      </p:sp>
      <p:sp>
        <p:nvSpPr>
          <p:cNvPr id="4" name="Slide Number Placeholder 3"/>
          <p:cNvSpPr>
            <a:spLocks noGrp="1"/>
          </p:cNvSpPr>
          <p:nvPr>
            <p:ph type="sldNum" sz="quarter" idx="10"/>
          </p:nvPr>
        </p:nvSpPr>
        <p:spPr/>
        <p:txBody>
          <a:bodyPr/>
          <a:lstStyle/>
          <a:p>
            <a:fld id="{ACF1175C-B454-4411-9F89-638A8EFFA9EE}" type="slidenum">
              <a:rPr lang="en-GB" smtClean="0"/>
              <a:t>1</a:t>
            </a:fld>
            <a:endParaRPr lang="en-GB" dirty="0"/>
          </a:p>
        </p:txBody>
      </p:sp>
    </p:spTree>
    <p:extLst>
      <p:ext uri="{BB962C8B-B14F-4D97-AF65-F5344CB8AC3E}">
        <p14:creationId xmlns:p14="http://schemas.microsoft.com/office/powerpoint/2010/main" val="64219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679773" y="4715153"/>
            <a:ext cx="5438139" cy="4466987"/>
          </a:xfrm>
          <a:prstGeom prst="rect">
            <a:avLst/>
          </a:prstGeom>
        </p:spPr>
        <p:txBody>
          <a:bodyPr lIns="91416" tIns="91416" rIns="91416" bIns="91416" anchor="ctr" anchorCtr="0">
            <a:noAutofit/>
          </a:bodyPr>
          <a:lstStyle/>
          <a:p>
            <a:pPr>
              <a:spcBef>
                <a:spcPts val="0"/>
              </a:spcBef>
            </a:pPr>
            <a:endParaRPr dirty="0"/>
          </a:p>
        </p:txBody>
      </p:sp>
      <p:sp>
        <p:nvSpPr>
          <p:cNvPr id="53" name="Shape 5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A9F670-1AF5-44AA-9280-FB0B5E4393AB}" type="slidenum">
              <a:rPr lang="en-GB" smtClean="0"/>
              <a:pPr/>
              <a:t>24</a:t>
            </a:fld>
            <a:endParaRPr lang="en-GB"/>
          </a:p>
        </p:txBody>
      </p:sp>
    </p:spTree>
    <p:extLst>
      <p:ext uri="{BB962C8B-B14F-4D97-AF65-F5344CB8AC3E}">
        <p14:creationId xmlns:p14="http://schemas.microsoft.com/office/powerpoint/2010/main" val="4050452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NIHR is funded through the Department</a:t>
            </a:r>
            <a:r>
              <a:rPr lang="en-GB" baseline="0" dirty="0" smtClean="0"/>
              <a:t> of Health to improve the health and wealth of the nation through research.  The NIHR manages its health research activities through 4 main strands: Research, Systems, Infrastructure and Faculty.  At the very heart of the system is patients and the public as without their support and involvement new and better treatments would not become available.</a:t>
            </a:r>
            <a:endParaRPr lang="en-GB" dirty="0"/>
          </a:p>
        </p:txBody>
      </p:sp>
      <p:sp>
        <p:nvSpPr>
          <p:cNvPr id="4" name="Slide Number Placeholder 3"/>
          <p:cNvSpPr>
            <a:spLocks noGrp="1"/>
          </p:cNvSpPr>
          <p:nvPr>
            <p:ph type="sldNum" sz="quarter" idx="10"/>
          </p:nvPr>
        </p:nvSpPr>
        <p:spPr/>
        <p:txBody>
          <a:bodyPr/>
          <a:lstStyle/>
          <a:p>
            <a:fld id="{ACF1175C-B454-4411-9F89-638A8EFFA9EE}" type="slidenum">
              <a:rPr lang="en-GB" smtClean="0"/>
              <a:t>2</a:t>
            </a:fld>
            <a:endParaRPr lang="en-GB" dirty="0"/>
          </a:p>
        </p:txBody>
      </p:sp>
    </p:spTree>
    <p:extLst>
      <p:ext uri="{BB962C8B-B14F-4D97-AF65-F5344CB8AC3E}">
        <p14:creationId xmlns:p14="http://schemas.microsoft.com/office/powerpoint/2010/main" val="203770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NIHR</a:t>
            </a:r>
            <a:r>
              <a:rPr lang="en-GB" baseline="0" dirty="0" smtClean="0"/>
              <a:t> Research is:</a:t>
            </a:r>
          </a:p>
          <a:p>
            <a:endParaRPr lang="en-GB" baseline="0" dirty="0" smtClean="0"/>
          </a:p>
          <a:p>
            <a:r>
              <a:rPr lang="en-GB" baseline="0" dirty="0" smtClean="0"/>
              <a:t>Pioneering </a:t>
            </a:r>
            <a:r>
              <a:rPr lang="en-GB" baseline="0" dirty="0" err="1" smtClean="0"/>
              <a:t>etc</a:t>
            </a:r>
            <a:r>
              <a:rPr lang="en-GB" baseline="0" dirty="0" smtClean="0"/>
              <a:t>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ACF1175C-B454-4411-9F89-638A8EFFA9EE}" type="slidenum">
              <a:rPr lang="en-GB" smtClean="0"/>
              <a:t>3</a:t>
            </a:fld>
            <a:endParaRPr lang="en-GB" dirty="0"/>
          </a:p>
        </p:txBody>
      </p:sp>
    </p:spTree>
    <p:extLst>
      <p:ext uri="{BB962C8B-B14F-4D97-AF65-F5344CB8AC3E}">
        <p14:creationId xmlns:p14="http://schemas.microsoft.com/office/powerpoint/2010/main" val="203770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a:t>
            </a:r>
            <a:r>
              <a:rPr lang="en-GB" baseline="0" dirty="0" smtClean="0"/>
              <a:t> already mentioned the NIHR places patients at the very heart of its work:</a:t>
            </a:r>
          </a:p>
          <a:p>
            <a:endParaRPr lang="en-GB" baseline="0" dirty="0" smtClean="0"/>
          </a:p>
          <a:p>
            <a:r>
              <a:rPr lang="en-GB" baseline="0" dirty="0" smtClean="0"/>
              <a:t>In 2013-2014 over 1,000 members of the public (read off slide)</a:t>
            </a:r>
            <a:endParaRPr lang="en-GB" dirty="0"/>
          </a:p>
        </p:txBody>
      </p:sp>
      <p:sp>
        <p:nvSpPr>
          <p:cNvPr id="4" name="Slide Number Placeholder 3"/>
          <p:cNvSpPr>
            <a:spLocks noGrp="1"/>
          </p:cNvSpPr>
          <p:nvPr>
            <p:ph type="sldNum" sz="quarter" idx="10"/>
          </p:nvPr>
        </p:nvSpPr>
        <p:spPr/>
        <p:txBody>
          <a:bodyPr/>
          <a:lstStyle/>
          <a:p>
            <a:fld id="{ACF1175C-B454-4411-9F89-638A8EFFA9EE}" type="slidenum">
              <a:rPr lang="en-GB" smtClean="0"/>
              <a:t>4</a:t>
            </a:fld>
            <a:endParaRPr lang="en-GB" dirty="0"/>
          </a:p>
        </p:txBody>
      </p:sp>
    </p:spTree>
    <p:extLst>
      <p:ext uri="{BB962C8B-B14F-4D97-AF65-F5344CB8AC3E}">
        <p14:creationId xmlns:p14="http://schemas.microsoft.com/office/powerpoint/2010/main" val="203770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patient involvement</a:t>
            </a:r>
            <a:r>
              <a:rPr lang="en-US" baseline="0" dirty="0" smtClean="0"/>
              <a:t> in research we mean: </a:t>
            </a:r>
            <a:endParaRPr lang="en-US" dirty="0"/>
          </a:p>
        </p:txBody>
      </p:sp>
      <p:sp>
        <p:nvSpPr>
          <p:cNvPr id="4" name="Slide Number Placeholder 3"/>
          <p:cNvSpPr>
            <a:spLocks noGrp="1"/>
          </p:cNvSpPr>
          <p:nvPr>
            <p:ph type="sldNum" sz="quarter" idx="10"/>
          </p:nvPr>
        </p:nvSpPr>
        <p:spPr/>
        <p:txBody>
          <a:bodyPr/>
          <a:lstStyle/>
          <a:p>
            <a:fld id="{ACF1175C-B454-4411-9F89-638A8EFFA9EE}" type="slidenum">
              <a:rPr lang="en-GB" smtClean="0"/>
              <a:t>5</a:t>
            </a:fld>
            <a:endParaRPr lang="en-GB" dirty="0"/>
          </a:p>
        </p:txBody>
      </p:sp>
    </p:spTree>
    <p:extLst>
      <p:ext uri="{BB962C8B-B14F-4D97-AF65-F5344CB8AC3E}">
        <p14:creationId xmlns:p14="http://schemas.microsoft.com/office/powerpoint/2010/main" val="3170352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a:t>2006, </a:t>
            </a:r>
            <a:r>
              <a:rPr lang="en-US" dirty="0" smtClean="0"/>
              <a:t>what was the NIHR Medicines for Children</a:t>
            </a:r>
            <a:r>
              <a:rPr lang="en-US" baseline="0" dirty="0" smtClean="0"/>
              <a:t> Research Network </a:t>
            </a:r>
            <a:r>
              <a:rPr lang="en-US" dirty="0" smtClean="0"/>
              <a:t>adopted a collaborative approach to the involvement of young people by setting up its </a:t>
            </a:r>
            <a:r>
              <a:rPr lang="en-US" dirty="0"/>
              <a:t>first Young Persons’ Advisory Group based at the Network’s coordinating </a:t>
            </a:r>
            <a:r>
              <a:rPr lang="en-US" dirty="0" err="1"/>
              <a:t>centre</a:t>
            </a:r>
            <a:r>
              <a:rPr lang="en-US" dirty="0"/>
              <a:t> in </a:t>
            </a:r>
            <a:r>
              <a:rPr lang="en-US" dirty="0" smtClean="0"/>
              <a:t>Liverpool, now called </a:t>
            </a:r>
            <a:r>
              <a:rPr lang="en-US" dirty="0" err="1" smtClean="0"/>
              <a:t>GenerationR</a:t>
            </a:r>
            <a:r>
              <a:rPr lang="en-US" dirty="0" smtClean="0"/>
              <a:t> (R for research). </a:t>
            </a:r>
            <a:r>
              <a:rPr lang="en-US" dirty="0"/>
              <a:t>Since then, four more groups have been established in London, Nottingham, Birmingham and Bristol. Each group has approximately 15-20 members aged between 8 and 19 years old. </a:t>
            </a:r>
            <a:r>
              <a:rPr lang="en-US" dirty="0" smtClean="0"/>
              <a:t>The purpose of </a:t>
            </a:r>
            <a:r>
              <a:rPr lang="en-US" dirty="0"/>
              <a:t>the group is to engage young people with research and to work in partnership with, and offer support to, researchers. The group provides a forum for young people to learn about, and comment on, various aspects of the research cycle from the identification of research questions to the dissemination of research findings. </a:t>
            </a:r>
            <a:endParaRPr lang="en-US" dirty="0" smtClean="0"/>
          </a:p>
          <a:p>
            <a:endParaRPr lang="en-GB" dirty="0"/>
          </a:p>
        </p:txBody>
      </p:sp>
      <p:sp>
        <p:nvSpPr>
          <p:cNvPr id="4" name="Slide Number Placeholder 3"/>
          <p:cNvSpPr>
            <a:spLocks noGrp="1"/>
          </p:cNvSpPr>
          <p:nvPr>
            <p:ph type="sldNum" sz="quarter" idx="10"/>
          </p:nvPr>
        </p:nvSpPr>
        <p:spPr/>
        <p:txBody>
          <a:bodyPr/>
          <a:lstStyle/>
          <a:p>
            <a:fld id="{C3A9F670-1AF5-44AA-9280-FB0B5E4393AB}" type="slidenum">
              <a:rPr lang="en-GB" smtClean="0"/>
              <a:pPr/>
              <a:t>6</a:t>
            </a:fld>
            <a:endParaRPr lang="en-GB"/>
          </a:p>
        </p:txBody>
      </p:sp>
    </p:spTree>
    <p:extLst>
      <p:ext uri="{BB962C8B-B14F-4D97-AF65-F5344CB8AC3E}">
        <p14:creationId xmlns:p14="http://schemas.microsoft.com/office/powerpoint/2010/main" val="232428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model developed here in the UK has</a:t>
            </a:r>
            <a:r>
              <a:rPr lang="en-US" baseline="0" dirty="0" smtClean="0"/>
              <a:t> influenced other groups across the world to develop and work together to provide a collective voice for children and young people.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 am now going to hand you over to Lucy, Emily and Simon who are young patient ambassadors for </a:t>
            </a:r>
            <a:r>
              <a:rPr lang="en-US" baseline="0" dirty="0" err="1" smtClean="0"/>
              <a:t>paediatric</a:t>
            </a:r>
            <a:r>
              <a:rPr lang="en-US" baseline="0" dirty="0" smtClean="0"/>
              <a:t> research:</a:t>
            </a:r>
          </a:p>
          <a:p>
            <a:endParaRPr lang="en-US" dirty="0"/>
          </a:p>
        </p:txBody>
      </p:sp>
      <p:sp>
        <p:nvSpPr>
          <p:cNvPr id="4" name="Slide Number Placeholder 3"/>
          <p:cNvSpPr>
            <a:spLocks noGrp="1"/>
          </p:cNvSpPr>
          <p:nvPr>
            <p:ph type="sldNum" sz="quarter" idx="10"/>
          </p:nvPr>
        </p:nvSpPr>
        <p:spPr/>
        <p:txBody>
          <a:bodyPr/>
          <a:lstStyle/>
          <a:p>
            <a:fld id="{ACF1175C-B454-4411-9F89-638A8EFFA9EE}" type="slidenum">
              <a:rPr lang="en-GB" smtClean="0"/>
              <a:t>7</a:t>
            </a:fld>
            <a:endParaRPr lang="en-GB" dirty="0"/>
          </a:p>
        </p:txBody>
      </p:sp>
    </p:spTree>
    <p:extLst>
      <p:ext uri="{BB962C8B-B14F-4D97-AF65-F5344CB8AC3E}">
        <p14:creationId xmlns:p14="http://schemas.microsoft.com/office/powerpoint/2010/main" val="4032044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talk and advise researchers on whether their study sounds good and practical for children and young people</a:t>
            </a:r>
          </a:p>
          <a:p>
            <a:r>
              <a:rPr lang="en-US" baseline="0" dirty="0" smtClean="0"/>
              <a:t>We help them with their information sheets</a:t>
            </a:r>
          </a:p>
          <a:p>
            <a:r>
              <a:rPr lang="en-US" baseline="0" dirty="0" smtClean="0"/>
              <a:t>We sometimes reassure them that it is a good study and not to be afraid of asking families to help</a:t>
            </a:r>
            <a:endParaRPr lang="en-US" dirty="0" smtClean="0"/>
          </a:p>
          <a:p>
            <a:endParaRPr lang="en-US" dirty="0"/>
          </a:p>
        </p:txBody>
      </p:sp>
      <p:sp>
        <p:nvSpPr>
          <p:cNvPr id="4" name="Slide Number Placeholder 3"/>
          <p:cNvSpPr>
            <a:spLocks noGrp="1"/>
          </p:cNvSpPr>
          <p:nvPr>
            <p:ph type="sldNum" sz="quarter" idx="10"/>
          </p:nvPr>
        </p:nvSpPr>
        <p:spPr/>
        <p:txBody>
          <a:bodyPr/>
          <a:lstStyle/>
          <a:p>
            <a:fld id="{03E1E7BB-9DE1-534F-BFD2-63BB606FCFEE}" type="slidenum">
              <a:rPr lang="en-US" smtClean="0"/>
              <a:t>9</a:t>
            </a:fld>
            <a:endParaRPr lang="en-US"/>
          </a:p>
        </p:txBody>
      </p:sp>
    </p:spTree>
    <p:extLst>
      <p:ext uri="{BB962C8B-B14F-4D97-AF65-F5344CB8AC3E}">
        <p14:creationId xmlns:p14="http://schemas.microsoft.com/office/powerpoint/2010/main" val="3207135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F1175C-B454-4411-9F89-638A8EFFA9EE}" type="slidenum">
              <a:rPr lang="en-GB" smtClean="0"/>
              <a:t>10</a:t>
            </a:fld>
            <a:endParaRPr lang="en-GB" dirty="0"/>
          </a:p>
        </p:txBody>
      </p:sp>
    </p:spTree>
    <p:extLst>
      <p:ext uri="{BB962C8B-B14F-4D97-AF65-F5344CB8AC3E}">
        <p14:creationId xmlns:p14="http://schemas.microsoft.com/office/powerpoint/2010/main" val="4288673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08113" y="1700213"/>
            <a:ext cx="6480175" cy="1152525"/>
          </a:xfrm>
        </p:spPr>
        <p:txBody>
          <a:bodyPr anchor="t"/>
          <a:lstStyle>
            <a:lvl1pPr>
              <a:defRPr/>
            </a:lvl1pPr>
          </a:lstStyle>
          <a:p>
            <a:r>
              <a:rPr lang="en-US" dirty="0" smtClean="0"/>
              <a:t>Click to edit Master title style</a:t>
            </a:r>
            <a:endParaRPr lang="en-GB" dirty="0"/>
          </a:p>
        </p:txBody>
      </p:sp>
      <p:sp>
        <p:nvSpPr>
          <p:cNvPr id="3075" name="Rectangle 3"/>
          <p:cNvSpPr>
            <a:spLocks noGrp="1" noChangeArrowheads="1"/>
          </p:cNvSpPr>
          <p:nvPr>
            <p:ph type="subTitle" idx="1"/>
          </p:nvPr>
        </p:nvSpPr>
        <p:spPr>
          <a:xfrm>
            <a:off x="1403350" y="2852738"/>
            <a:ext cx="6400800" cy="1020762"/>
          </a:xfrm>
        </p:spPr>
        <p:txBody>
          <a:bodyPr/>
          <a:lstStyle>
            <a:lvl1pPr marL="0" indent="0">
              <a:buFontTx/>
              <a:buNone/>
              <a:defRPr sz="2400"/>
            </a:lvl1pPr>
          </a:lstStyle>
          <a:p>
            <a:r>
              <a:rPr lang="en-US" smtClean="0"/>
              <a:t>Click to edit Master subtitle style</a:t>
            </a:r>
            <a:endParaRPr lang="en-GB"/>
          </a:p>
        </p:txBody>
      </p:sp>
      <p:sp>
        <p:nvSpPr>
          <p:cNvPr id="3076" name="Rectangle 4"/>
          <p:cNvSpPr>
            <a:spLocks noGrp="1" noChangeArrowheads="1"/>
          </p:cNvSpPr>
          <p:nvPr>
            <p:ph type="dt" sz="half" idx="2"/>
          </p:nvPr>
        </p:nvSpPr>
        <p:spPr>
          <a:xfrm>
            <a:off x="250825" y="6481763"/>
            <a:ext cx="2133600" cy="376237"/>
          </a:xfrm>
        </p:spPr>
        <p:txBody>
          <a:bodyPr/>
          <a:lstStyle>
            <a:lvl1pPr>
              <a:defRPr>
                <a:solidFill>
                  <a:schemeClr val="bg1"/>
                </a:solidFill>
              </a:defRPr>
            </a:lvl1pPr>
          </a:lstStyle>
          <a:p>
            <a:fld id="{19307DCE-A2C8-4FA5-94C8-76F951F85EA4}" type="datetimeFigureOut">
              <a:rPr lang="en-GB" smtClean="0"/>
              <a:t>11/02/16</a:t>
            </a:fld>
            <a:endParaRPr lang="en-GB" dirty="0"/>
          </a:p>
        </p:txBody>
      </p:sp>
      <p:pic>
        <p:nvPicPr>
          <p:cNvPr id="12" name="Picture 2" descr="C:\Users\vaishali.patel\Downloads\Web banner2.jpg"/>
          <p:cNvPicPr>
            <a:picLocks noChangeAspect="1" noChangeArrowheads="1"/>
          </p:cNvPicPr>
          <p:nvPr/>
        </p:nvPicPr>
        <p:blipFill>
          <a:blip r:embed="rId2" cstate="print"/>
          <a:srcRect/>
          <a:stretch>
            <a:fillRect/>
          </a:stretch>
        </p:blipFill>
        <p:spPr bwMode="auto">
          <a:xfrm>
            <a:off x="0" y="0"/>
            <a:ext cx="9144000" cy="94337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9307DCE-A2C8-4FA5-94C8-76F951F85EA4}" type="datetimeFigureOut">
              <a:rPr lang="en-GB" smtClean="0"/>
              <a:t>11/02/16</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1C2D5B9-681E-40FF-9D76-49F6A4FBB16D}"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9307DCE-A2C8-4FA5-94C8-76F951F85EA4}" type="datetimeFigureOut">
              <a:rPr lang="en-GB" smtClean="0"/>
              <a:t>11/02/16</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1C2D5B9-681E-40FF-9D76-49F6A4FBB16D}" type="slidenum">
              <a:rPr lang="en-GB" smtClean="0"/>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5A1713B-F70B-D846-9875-85B7C02D8423}" type="datetimeFigureOut">
              <a:rPr lang="en-US" smtClean="0"/>
              <a:t>11/02/16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40AC2FF-4E6B-D240-B7C1-719A4EBE9943}" type="slidenum">
              <a:rPr lang="en-US" smtClean="0"/>
              <a:t>‹#›</a:t>
            </a:fld>
            <a:endParaRPr lang="en-US"/>
          </a:p>
        </p:txBody>
      </p:sp>
    </p:spTree>
    <p:extLst>
      <p:ext uri="{BB962C8B-B14F-4D97-AF65-F5344CB8AC3E}">
        <p14:creationId xmlns:p14="http://schemas.microsoft.com/office/powerpoint/2010/main" val="379794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7" name="Rectangle 16"/>
          <p:cNvSpPr/>
          <p:nvPr/>
        </p:nvSpPr>
        <p:spPr>
          <a:xfrm>
            <a:off x="0" y="6309320"/>
            <a:ext cx="9144000" cy="535980"/>
          </a:xfrm>
          <a:prstGeom prst="rect">
            <a:avLst/>
          </a:prstGeom>
          <a:solidFill>
            <a:srgbClr val="009E49"/>
          </a:solidFill>
          <a:ln>
            <a:solidFill>
              <a:srgbClr val="009E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b="1" dirty="0" smtClean="0"/>
              <a:t> Invention for Innovation (i4i)</a:t>
            </a:r>
            <a:endParaRPr lang="en-GB" b="1" dirty="0"/>
          </a:p>
        </p:txBody>
      </p:sp>
      <p:pic>
        <p:nvPicPr>
          <p:cNvPr id="13" name="Picture 23" descr="C:\Users\fenny.gkiafi\AppData\Local\Microsoft\Windows\Temporary Internet Files\Content.Outlook\CMDBYQNH\web banner (2).jpg"/>
          <p:cNvPicPr>
            <a:picLocks noChangeAspect="1" noChangeArrowheads="1"/>
          </p:cNvPicPr>
          <p:nvPr/>
        </p:nvPicPr>
        <p:blipFill>
          <a:blip r:embed="rId2" cstate="print"/>
          <a:srcRect/>
          <a:stretch>
            <a:fillRect/>
          </a:stretch>
        </p:blipFill>
        <p:spPr bwMode="auto">
          <a:xfrm>
            <a:off x="35496" y="1223256"/>
            <a:ext cx="6885384" cy="72008"/>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9307DCE-A2C8-4FA5-94C8-76F951F85EA4}" type="datetimeFigureOut">
              <a:rPr lang="en-GB" smtClean="0"/>
              <a:t>11/02/16</a:t>
            </a:fld>
            <a:endParaRPr lang="en-GB" dirty="0"/>
          </a:p>
        </p:txBody>
      </p:sp>
      <p:sp>
        <p:nvSpPr>
          <p:cNvPr id="5" name="Footer Placeholder 4"/>
          <p:cNvSpPr>
            <a:spLocks noGrp="1"/>
          </p:cNvSpPr>
          <p:nvPr>
            <p:ph type="ftr" sz="quarter" idx="11"/>
          </p:nvPr>
        </p:nvSpPr>
        <p:spPr>
          <a:xfrm>
            <a:off x="6140896" y="6337126"/>
            <a:ext cx="2895600" cy="476250"/>
          </a:xfrm>
        </p:spPr>
        <p:txBody>
          <a:bodyPr/>
          <a:lstStyle>
            <a:lvl1pPr>
              <a:defRPr sz="2400" b="1">
                <a:solidFill>
                  <a:schemeClr val="bg1"/>
                </a:solidFill>
              </a:defRPr>
            </a:lvl1pPr>
          </a:lstStyle>
          <a:p>
            <a:r>
              <a:rPr lang="en-GB" dirty="0" smtClean="0"/>
              <a:t>www.nihr.ac.uk</a:t>
            </a:r>
            <a:endParaRPr lang="en-GB"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19307DCE-A2C8-4FA5-94C8-76F951F85EA4}" type="datetimeFigureOut">
              <a:rPr lang="en-GB" smtClean="0"/>
              <a:t>11/02/16</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1C2D5B9-681E-40FF-9D76-49F6A4FBB16D}"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19307DCE-A2C8-4FA5-94C8-76F951F85EA4}" type="datetimeFigureOut">
              <a:rPr lang="en-GB" smtClean="0"/>
              <a:t>11/02/16</a:t>
            </a:fld>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71C2D5B9-681E-40FF-9D76-49F6A4FBB16D}"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19307DCE-A2C8-4FA5-94C8-76F951F85EA4}" type="datetimeFigureOut">
              <a:rPr lang="en-GB" smtClean="0"/>
              <a:t>11/02/16</a:t>
            </a:fld>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1C2D5B9-681E-40FF-9D76-49F6A4FBB16D}"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9307DCE-A2C8-4FA5-94C8-76F951F85EA4}" type="datetimeFigureOut">
              <a:rPr lang="en-GB" smtClean="0"/>
              <a:t>11/02/16</a:t>
            </a:fld>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71C2D5B9-681E-40FF-9D76-49F6A4FBB16D}"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9307DCE-A2C8-4FA5-94C8-76F951F85EA4}" type="datetimeFigureOut">
              <a:rPr lang="en-GB" smtClean="0"/>
              <a:t>11/02/16</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1C2D5B9-681E-40FF-9D76-49F6A4FBB16D}"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9307DCE-A2C8-4FA5-94C8-76F951F85EA4}" type="datetimeFigureOut">
              <a:rPr lang="en-GB" smtClean="0"/>
              <a:t>11/02/16</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1C2D5B9-681E-40FF-9D76-49F6A4FBB16D}"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9307DCE-A2C8-4FA5-94C8-76F951F85EA4}" type="datetimeFigureOut">
              <a:rPr lang="en-GB" smtClean="0"/>
              <a:t>11/02/16</a:t>
            </a:fld>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dirty="0"/>
          </a:p>
        </p:txBody>
      </p:sp>
      <p:pic>
        <p:nvPicPr>
          <p:cNvPr id="9" name="Picture 9" descr="nihrcolb_logo"/>
          <p:cNvPicPr>
            <a:picLocks noChangeAspect="1" noChangeArrowheads="1"/>
          </p:cNvPicPr>
          <p:nvPr/>
        </p:nvPicPr>
        <p:blipFill>
          <a:blip r:embed="rId14" cstate="print"/>
          <a:srcRect/>
          <a:stretch>
            <a:fillRect/>
          </a:stretch>
        </p:blipFill>
        <p:spPr bwMode="auto">
          <a:xfrm>
            <a:off x="6877024" y="260648"/>
            <a:ext cx="1871440" cy="651328"/>
          </a:xfrm>
          <a:prstGeom prst="rect">
            <a:avLst/>
          </a:prstGeom>
          <a:noFill/>
        </p:spPr>
      </p:pic>
      <p:pic>
        <p:nvPicPr>
          <p:cNvPr id="7" name="Picture 23" descr="C:\Users\fenny.gkiafi\AppData\Local\Microsoft\Windows\Temporary Internet Files\Content.Outlook\CMDBYQNH\web banner (2).jpg"/>
          <p:cNvPicPr>
            <a:picLocks noChangeAspect="1" noChangeArrowheads="1"/>
          </p:cNvPicPr>
          <p:nvPr userDrawn="1"/>
        </p:nvPicPr>
        <p:blipFill>
          <a:blip r:embed="rId15" cstate="print"/>
          <a:srcRect/>
          <a:stretch>
            <a:fillRect/>
          </a:stretch>
        </p:blipFill>
        <p:spPr bwMode="auto">
          <a:xfrm>
            <a:off x="35496" y="1223256"/>
            <a:ext cx="6885384" cy="72008"/>
          </a:xfrm>
          <a:prstGeom prst="rect">
            <a:avLst/>
          </a:prstGeom>
          <a:noFill/>
        </p:spPr>
      </p:pic>
      <p:sp>
        <p:nvSpPr>
          <p:cNvPr id="8" name="Rectangle 7"/>
          <p:cNvSpPr/>
          <p:nvPr userDrawn="1"/>
        </p:nvSpPr>
        <p:spPr>
          <a:xfrm>
            <a:off x="0" y="630932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b="1" dirty="0"/>
          </a:p>
        </p:txBody>
      </p:sp>
      <p:pic>
        <p:nvPicPr>
          <p:cNvPr id="10" name="Picture 9" descr="nihrcolb_logo"/>
          <p:cNvPicPr>
            <a:picLocks noChangeAspect="1" noChangeArrowheads="1"/>
          </p:cNvPicPr>
          <p:nvPr userDrawn="1"/>
        </p:nvPicPr>
        <p:blipFill>
          <a:blip r:embed="rId14" cstate="print"/>
          <a:srcRect/>
          <a:stretch>
            <a:fillRect/>
          </a:stretch>
        </p:blipFill>
        <p:spPr bwMode="auto">
          <a:xfrm>
            <a:off x="6877024" y="260648"/>
            <a:ext cx="1871440" cy="651328"/>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png"/><Relationship Id="rId5" Type="http://schemas.openxmlformats.org/officeDocument/2006/relationships/image" Target="../media/image26.jpg"/><Relationship Id="rId6" Type="http://schemas.openxmlformats.org/officeDocument/2006/relationships/image" Target="../media/image27.jp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jpg"/><Relationship Id="rId3" Type="http://schemas.openxmlformats.org/officeDocument/2006/relationships/image" Target="../media/image3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5" Type="http://schemas.openxmlformats.org/officeDocument/2006/relationships/image" Target="../media/image36.png"/><Relationship Id="rId1" Type="http://schemas.openxmlformats.org/officeDocument/2006/relationships/slideLayout" Target="../slideLayouts/slideLayout12.xml"/><Relationship Id="rId2" Type="http://schemas.openxmlformats.org/officeDocument/2006/relationships/image" Target="../media/image3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hyperlink" Target="mailto:Jennifer.preston@liverpool.ac.uk" TargetMode="External"/><Relationship Id="rId5" Type="http://schemas.openxmlformats.org/officeDocument/2006/relationships/hyperlink" Target="https://sites.google.com/a/nihr.ac.uk/involvement4access/" TargetMode="External"/><Relationship Id="rId6" Type="http://schemas.openxmlformats.org/officeDocument/2006/relationships/hyperlink" Target="http://www.generationr.ac.uk" TargetMode="External"/><Relationship Id="rId7"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jpe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323528" y="1557338"/>
            <a:ext cx="8424936" cy="1152525"/>
          </a:xfrm>
          <a:noFill/>
        </p:spPr>
        <p:txBody>
          <a:bodyPr anchor="ctr"/>
          <a:lstStyle/>
          <a:p>
            <a:pPr algn="ctr"/>
            <a:r>
              <a:rPr lang="en-GB" dirty="0" smtClean="0"/>
              <a:t>Exciting things happen when involving young people to promote better research for better healthcare</a:t>
            </a:r>
            <a:endParaRPr lang="en-GB" dirty="0"/>
          </a:p>
        </p:txBody>
      </p:sp>
      <p:sp>
        <p:nvSpPr>
          <p:cNvPr id="6" name="Rectangle 13"/>
          <p:cNvSpPr>
            <a:spLocks noGrp="1" noChangeArrowheads="1"/>
          </p:cNvSpPr>
          <p:nvPr>
            <p:ph type="subTitle" idx="1"/>
          </p:nvPr>
        </p:nvSpPr>
        <p:spPr>
          <a:xfrm>
            <a:off x="323528" y="3861048"/>
            <a:ext cx="8352928" cy="720725"/>
          </a:xfrm>
          <a:noFill/>
        </p:spPr>
        <p:txBody>
          <a:bodyPr anchor="ctr"/>
          <a:lstStyle/>
          <a:p>
            <a:endParaRPr lang="en-GB" dirty="0" smtClean="0"/>
          </a:p>
          <a:p>
            <a:endParaRPr lang="en-GB" dirty="0"/>
          </a:p>
          <a:p>
            <a:endParaRPr lang="en-GB" dirty="0" smtClean="0"/>
          </a:p>
          <a:p>
            <a:endParaRPr lang="en-GB" dirty="0"/>
          </a:p>
          <a:p>
            <a:endParaRPr lang="en-GB" dirty="0" smtClean="0"/>
          </a:p>
          <a:p>
            <a:endParaRPr lang="en-GB" dirty="0"/>
          </a:p>
          <a:p>
            <a:pPr algn="ctr"/>
            <a:r>
              <a:rPr lang="en-GB" b="1" dirty="0" err="1" smtClean="0"/>
              <a:t>Dpharm</a:t>
            </a:r>
            <a:r>
              <a:rPr lang="en-GB" b="1" dirty="0" smtClean="0"/>
              <a:t> Europe – 9-10</a:t>
            </a:r>
            <a:r>
              <a:rPr lang="en-GB" b="1" baseline="30000" dirty="0" smtClean="0"/>
              <a:t>th</a:t>
            </a:r>
            <a:r>
              <a:rPr lang="en-GB" b="1" dirty="0" smtClean="0"/>
              <a:t> February 2016</a:t>
            </a:r>
          </a:p>
          <a:p>
            <a:endParaRPr lang="en-GB" b="1" dirty="0"/>
          </a:p>
          <a:p>
            <a:r>
              <a:rPr lang="en-GB" b="1" dirty="0" smtClean="0"/>
              <a:t>Jenny Preston: </a:t>
            </a:r>
            <a:r>
              <a:rPr lang="en-GB" dirty="0" smtClean="0"/>
              <a:t>Patient and Public Involvement and Engagement Lead, NIHR Clinical Research Network</a:t>
            </a:r>
          </a:p>
          <a:p>
            <a:endParaRPr lang="en-GB" dirty="0" smtClean="0"/>
          </a:p>
          <a:p>
            <a:r>
              <a:rPr lang="en-GB" dirty="0" smtClean="0"/>
              <a:t>Simon Stones, Lucy Barker, Emily George: Patient Ambassadors</a:t>
            </a:r>
          </a:p>
          <a:p>
            <a:endParaRPr lang="en-GB" dirty="0"/>
          </a:p>
        </p:txBody>
      </p:sp>
      <p:sp>
        <p:nvSpPr>
          <p:cNvPr id="7" name="Rectangle 14"/>
          <p:cNvSpPr>
            <a:spLocks noChangeArrowheads="1"/>
          </p:cNvSpPr>
          <p:nvPr/>
        </p:nvSpPr>
        <p:spPr bwMode="auto">
          <a:xfrm>
            <a:off x="1403350" y="3068315"/>
            <a:ext cx="6400800" cy="720725"/>
          </a:xfrm>
          <a:prstGeom prst="rect">
            <a:avLst/>
          </a:prstGeom>
          <a:noFill/>
          <a:ln w="9525">
            <a:noFill/>
            <a:miter lim="800000"/>
            <a:headEnd/>
            <a:tailEnd/>
          </a:ln>
          <a:effectLst/>
        </p:spPr>
        <p:txBody>
          <a:bodyPr anchor="ctr"/>
          <a:lstStyle/>
          <a:p>
            <a:pPr>
              <a:spcBef>
                <a:spcPct val="20000"/>
              </a:spcBef>
            </a:pPr>
            <a:endParaRPr lang="en-GB" sz="2400" dirty="0"/>
          </a:p>
        </p:txBody>
      </p:sp>
    </p:spTree>
    <p:extLst>
      <p:ext uri="{BB962C8B-B14F-4D97-AF65-F5344CB8AC3E}">
        <p14:creationId xmlns:p14="http://schemas.microsoft.com/office/powerpoint/2010/main" val="38527397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536"/>
            <a:ext cx="8229600" cy="1143000"/>
          </a:xfrm>
        </p:spPr>
        <p:txBody>
          <a:bodyPr/>
          <a:lstStyle/>
          <a:p>
            <a:r>
              <a:rPr lang="en-US" sz="2800" dirty="0" smtClean="0">
                <a:solidFill>
                  <a:srgbClr val="000000"/>
                </a:solidFill>
              </a:rPr>
              <a:t>What’s important to young people</a:t>
            </a:r>
            <a:endParaRPr lang="en-US" sz="2800" dirty="0">
              <a:solidFill>
                <a:srgbClr val="000000"/>
              </a:solidFill>
            </a:endParaRPr>
          </a:p>
        </p:txBody>
      </p:sp>
      <p:pic>
        <p:nvPicPr>
          <p:cNvPr id="4" name="Picture 3" descr="Results_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268760"/>
            <a:ext cx="2684016" cy="2013012"/>
          </a:xfrm>
          <a:prstGeom prst="rect">
            <a:avLst/>
          </a:prstGeom>
        </p:spPr>
      </p:pic>
      <p:pic>
        <p:nvPicPr>
          <p:cNvPr id="5" name="Picture 4" descr="logo-future-generatio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912" y="1700808"/>
            <a:ext cx="4292600" cy="1397000"/>
          </a:xfrm>
          <a:prstGeom prst="rect">
            <a:avLst/>
          </a:prstGeom>
        </p:spPr>
      </p:pic>
      <p:pic>
        <p:nvPicPr>
          <p:cNvPr id="6" name="Picture 5" descr="feedbac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3212976"/>
            <a:ext cx="3170934" cy="3023220"/>
          </a:xfrm>
          <a:prstGeom prst="rect">
            <a:avLst/>
          </a:prstGeom>
        </p:spPr>
      </p:pic>
      <p:pic>
        <p:nvPicPr>
          <p:cNvPr id="7" name="Picture 6" descr="education-clipart-9c4y5zyc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8883" y="3786016"/>
            <a:ext cx="4807917" cy="1384680"/>
          </a:xfrm>
          <a:prstGeom prst="rect">
            <a:avLst/>
          </a:prstGeom>
        </p:spPr>
      </p:pic>
    </p:spTree>
    <p:extLst>
      <p:ext uri="{BB962C8B-B14F-4D97-AF65-F5344CB8AC3E}">
        <p14:creationId xmlns:p14="http://schemas.microsoft.com/office/powerpoint/2010/main" val="1286488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12-04 at 15.56.3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2416"/>
            <a:ext cx="9144000" cy="6516462"/>
          </a:xfrm>
          <a:prstGeom prst="rect">
            <a:avLst/>
          </a:prstGeom>
        </p:spPr>
      </p:pic>
    </p:spTree>
    <p:extLst>
      <p:ext uri="{BB962C8B-B14F-4D97-AF65-F5344CB8AC3E}">
        <p14:creationId xmlns:p14="http://schemas.microsoft.com/office/powerpoint/2010/main" val="671235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Living with JIA</a:t>
            </a:r>
            <a:endParaRPr lang="en-US" sz="2800" dirty="0"/>
          </a:p>
        </p:txBody>
      </p:sp>
      <p:graphicFrame>
        <p:nvGraphicFramePr>
          <p:cNvPr id="4" name="Diagram 3"/>
          <p:cNvGraphicFramePr/>
          <p:nvPr>
            <p:extLst>
              <p:ext uri="{D42A27DB-BD31-4B8C-83A1-F6EECF244321}">
                <p14:modId xmlns:p14="http://schemas.microsoft.com/office/powerpoint/2010/main" val="1599338380"/>
              </p:ext>
            </p:extLst>
          </p:nvPr>
        </p:nvGraphicFramePr>
        <p:xfrm>
          <a:off x="525194" y="1702191"/>
          <a:ext cx="8182708" cy="4164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66522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Discovering research</a:t>
            </a:r>
            <a:endParaRPr lang="en-US" sz="2800" dirty="0"/>
          </a:p>
        </p:txBody>
      </p:sp>
      <p:sp>
        <p:nvSpPr>
          <p:cNvPr id="3" name="Content Placeholder 2"/>
          <p:cNvSpPr>
            <a:spLocks noGrp="1"/>
          </p:cNvSpPr>
          <p:nvPr>
            <p:ph idx="1"/>
          </p:nvPr>
        </p:nvSpPr>
        <p:spPr/>
        <p:txBody>
          <a:bodyPr/>
          <a:lstStyle/>
          <a:p>
            <a:r>
              <a:rPr lang="en-US" sz="2700" dirty="0" smtClean="0"/>
              <a:t>NIHR CRN: Children / Arthritis Research UK Paediatric Rheumatology Clinical Studies Group</a:t>
            </a:r>
          </a:p>
          <a:p>
            <a:r>
              <a:rPr lang="en-US" sz="2700" dirty="0" smtClean="0"/>
              <a:t>Consumer representative – bringing the young person’s voice ’to the table’</a:t>
            </a:r>
          </a:p>
          <a:p>
            <a:r>
              <a:rPr lang="en-US" sz="2700" dirty="0" smtClean="0"/>
              <a:t>Time and energy commitment</a:t>
            </a:r>
          </a:p>
          <a:p>
            <a:r>
              <a:rPr lang="en-US" sz="2700" dirty="0" smtClean="0"/>
              <a:t>Understanding of the condition</a:t>
            </a:r>
          </a:p>
          <a:p>
            <a:r>
              <a:rPr lang="en-US" sz="2700" dirty="0" smtClean="0"/>
              <a:t>Patients are </a:t>
            </a:r>
            <a:r>
              <a:rPr lang="en-US" sz="2700" b="1" dirty="0" smtClean="0"/>
              <a:t>real people</a:t>
            </a:r>
            <a:r>
              <a:rPr lang="en-US" sz="2700" dirty="0" smtClean="0"/>
              <a:t>, just like academics and health professionals</a:t>
            </a:r>
          </a:p>
          <a:p>
            <a:r>
              <a:rPr lang="en-US" sz="2700" dirty="0" smtClean="0"/>
              <a:t>They are ’experts’ in their conditions</a:t>
            </a:r>
            <a:endParaRPr lang="en-US" sz="2700" dirty="0"/>
          </a:p>
        </p:txBody>
      </p:sp>
    </p:spTree>
    <p:extLst>
      <p:ext uri="{BB962C8B-B14F-4D97-AF65-F5344CB8AC3E}">
        <p14:creationId xmlns:p14="http://schemas.microsoft.com/office/powerpoint/2010/main" val="5243535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68312" y="260350"/>
            <a:ext cx="583188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Arial"/>
              <a:buNone/>
            </a:pPr>
            <a:r>
              <a:rPr lang="en-US" sz="2600" b="1" i="0" u="none" strike="noStrike" cap="none" baseline="0" dirty="0" smtClean="0">
                <a:solidFill>
                  <a:srgbClr val="D81E05"/>
                </a:solidFill>
                <a:latin typeface="+mn-lt"/>
                <a:ea typeface="Arial"/>
                <a:cs typeface="Arial"/>
                <a:sym typeface="Arial"/>
              </a:rPr>
              <a:t>CRN Children</a:t>
            </a:r>
            <a:r>
              <a:rPr lang="en-US" sz="2600" b="1" dirty="0" smtClean="0">
                <a:solidFill>
                  <a:srgbClr val="FF0000"/>
                </a:solidFill>
                <a:ea typeface="Arial"/>
                <a:cs typeface="Arial"/>
                <a:sym typeface="Arial"/>
              </a:rPr>
              <a:t/>
            </a:r>
            <a:br>
              <a:rPr lang="en-US" sz="2600" b="1" dirty="0" smtClean="0">
                <a:solidFill>
                  <a:srgbClr val="FF0000"/>
                </a:solidFill>
                <a:ea typeface="Arial"/>
                <a:cs typeface="Arial"/>
                <a:sym typeface="Arial"/>
              </a:rPr>
            </a:br>
            <a:r>
              <a:rPr lang="en-US" sz="2600" dirty="0" smtClean="0">
                <a:ea typeface="Arial"/>
                <a:cs typeface="Arial"/>
                <a:sym typeface="Arial"/>
              </a:rPr>
              <a:t>Growth of </a:t>
            </a:r>
            <a:r>
              <a:rPr lang="en-US" sz="2600" i="0" u="none" strike="noStrike" cap="none" baseline="0" dirty="0" smtClean="0">
                <a:latin typeface="+mn-lt"/>
                <a:ea typeface="Arial"/>
                <a:cs typeface="Arial"/>
                <a:sym typeface="Arial"/>
              </a:rPr>
              <a:t>Portfolio</a:t>
            </a:r>
            <a:endParaRPr lang="en-US" sz="2600" i="0" u="none" strike="noStrike" cap="none" baseline="0" dirty="0">
              <a:latin typeface="+mn-lt"/>
              <a:ea typeface="Arial"/>
              <a:cs typeface="Arial"/>
              <a:sym typeface="Arial"/>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sp>
        <p:nvSpPr>
          <p:cNvPr id="2" name="TextBox 1"/>
          <p:cNvSpPr txBox="1"/>
          <p:nvPr/>
        </p:nvSpPr>
        <p:spPr>
          <a:xfrm>
            <a:off x="395536" y="6021288"/>
            <a:ext cx="8496944" cy="646331"/>
          </a:xfrm>
          <a:prstGeom prst="rect">
            <a:avLst/>
          </a:prstGeom>
          <a:noFill/>
        </p:spPr>
        <p:txBody>
          <a:bodyPr wrap="square" rtlCol="0">
            <a:spAutoFit/>
          </a:bodyPr>
          <a:lstStyle/>
          <a:p>
            <a:r>
              <a:rPr lang="en-GB" dirty="0" smtClean="0"/>
              <a:t>*Total Number of Studies with CRN: Children as Main or Supporting Speciality = 969 as of 22</a:t>
            </a:r>
            <a:r>
              <a:rPr lang="en-GB" baseline="30000" dirty="0" smtClean="0"/>
              <a:t>nd</a:t>
            </a:r>
            <a:r>
              <a:rPr lang="en-GB" dirty="0" smtClean="0"/>
              <a:t> January 2015</a:t>
            </a:r>
            <a:endParaRPr lang="en-GB" dirty="0"/>
          </a:p>
        </p:txBody>
      </p:sp>
      <p:graphicFrame>
        <p:nvGraphicFramePr>
          <p:cNvPr id="7" name="Chart 6"/>
          <p:cNvGraphicFramePr/>
          <p:nvPr/>
        </p:nvGraphicFramePr>
        <p:xfrm>
          <a:off x="179512" y="1484784"/>
          <a:ext cx="8784976"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252130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err="1" smtClean="0"/>
              <a:t>Paediatric</a:t>
            </a:r>
            <a:r>
              <a:rPr lang="en-US" sz="2800" dirty="0" smtClean="0"/>
              <a:t> Rheumatology Portfolio</a:t>
            </a:r>
            <a:endParaRPr lang="en-US" sz="2800" dirty="0"/>
          </a:p>
        </p:txBody>
      </p:sp>
      <p:graphicFrame>
        <p:nvGraphicFramePr>
          <p:cNvPr id="4" name="Chart 3"/>
          <p:cNvGraphicFramePr>
            <a:graphicFrameLocks/>
          </p:cNvGraphicFramePr>
          <p:nvPr>
            <p:extLst>
              <p:ext uri="{D42A27DB-BD31-4B8C-83A1-F6EECF244321}">
                <p14:modId xmlns:p14="http://schemas.microsoft.com/office/powerpoint/2010/main" val="3669234121"/>
              </p:ext>
            </p:extLst>
          </p:nvPr>
        </p:nvGraphicFramePr>
        <p:xfrm>
          <a:off x="1043608" y="1558924"/>
          <a:ext cx="6512892" cy="43183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41373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Values for involving the public in research</a:t>
            </a:r>
            <a:endParaRPr lang="en-US" sz="2600" dirty="0"/>
          </a:p>
        </p:txBody>
      </p:sp>
      <p:sp>
        <p:nvSpPr>
          <p:cNvPr id="3" name="Content Placeholder 2"/>
          <p:cNvSpPr>
            <a:spLocks noGrp="1"/>
          </p:cNvSpPr>
          <p:nvPr>
            <p:ph idx="1"/>
          </p:nvPr>
        </p:nvSpPr>
        <p:spPr>
          <a:xfrm>
            <a:off x="457200" y="1730326"/>
            <a:ext cx="4663440" cy="4395837"/>
          </a:xfrm>
        </p:spPr>
        <p:txBody>
          <a:bodyPr/>
          <a:lstStyle/>
          <a:p>
            <a:r>
              <a:rPr lang="en-US" sz="3600" dirty="0"/>
              <a:t>Respect</a:t>
            </a:r>
          </a:p>
          <a:p>
            <a:r>
              <a:rPr lang="en-US" sz="3600" dirty="0"/>
              <a:t>Support</a:t>
            </a:r>
          </a:p>
          <a:p>
            <a:r>
              <a:rPr lang="en-US" sz="3600" dirty="0"/>
              <a:t>Transparency</a:t>
            </a:r>
          </a:p>
          <a:p>
            <a:r>
              <a:rPr lang="en-US" sz="3600" dirty="0"/>
              <a:t>Responsiveness</a:t>
            </a:r>
          </a:p>
          <a:p>
            <a:r>
              <a:rPr lang="en-US" sz="3600" dirty="0"/>
              <a:t>Diversity</a:t>
            </a:r>
          </a:p>
          <a:p>
            <a:r>
              <a:rPr lang="en-US" sz="3600" dirty="0" smtClean="0"/>
              <a:t>Accountability</a:t>
            </a:r>
            <a:endParaRPr lang="en-US" sz="36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846" r="14461"/>
          <a:stretch/>
        </p:blipFill>
        <p:spPr>
          <a:xfrm>
            <a:off x="4679638" y="2080689"/>
            <a:ext cx="4168942" cy="3182191"/>
          </a:xfrm>
          <a:prstGeom prst="rect">
            <a:avLst/>
          </a:prstGeom>
        </p:spPr>
      </p:pic>
    </p:spTree>
    <p:extLst>
      <p:ext uri="{BB962C8B-B14F-4D97-AF65-F5344CB8AC3E}">
        <p14:creationId xmlns:p14="http://schemas.microsoft.com/office/powerpoint/2010/main" val="377882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Why must young people be involved?</a:t>
            </a:r>
            <a:endParaRPr lang="en-US" sz="2800" dirty="0"/>
          </a:p>
        </p:txBody>
      </p:sp>
      <p:sp>
        <p:nvSpPr>
          <p:cNvPr id="3" name="Content Placeholder 2"/>
          <p:cNvSpPr>
            <a:spLocks noGrp="1"/>
          </p:cNvSpPr>
          <p:nvPr>
            <p:ph idx="1"/>
          </p:nvPr>
        </p:nvSpPr>
        <p:spPr>
          <a:xfrm>
            <a:off x="457200" y="4276578"/>
            <a:ext cx="8229600" cy="1793314"/>
          </a:xfrm>
        </p:spPr>
        <p:txBody>
          <a:bodyPr/>
          <a:lstStyle/>
          <a:p>
            <a:r>
              <a:rPr lang="en-US" dirty="0" smtClean="0"/>
              <a:t>Research </a:t>
            </a:r>
            <a:r>
              <a:rPr lang="en-US" dirty="0"/>
              <a:t>quality and relevance</a:t>
            </a:r>
          </a:p>
          <a:p>
            <a:r>
              <a:rPr lang="en-US" dirty="0"/>
              <a:t>Making </a:t>
            </a:r>
            <a:r>
              <a:rPr lang="en-US" dirty="0" smtClean="0"/>
              <a:t>research </a:t>
            </a:r>
            <a:r>
              <a:rPr lang="en-US" dirty="0"/>
              <a:t>more </a:t>
            </a:r>
            <a:r>
              <a:rPr lang="en-US" dirty="0" smtClean="0"/>
              <a:t>relevant – it is everyone’s business</a:t>
            </a:r>
            <a:endParaRPr lang="en-US" dirty="0"/>
          </a:p>
          <a:p>
            <a:r>
              <a:rPr lang="en-US" dirty="0"/>
              <a:t>Policy drivers – Going the extra mile </a:t>
            </a:r>
          </a:p>
          <a:p>
            <a:endParaRPr lang="en-US" dirty="0"/>
          </a:p>
        </p:txBody>
      </p:sp>
      <p:sp>
        <p:nvSpPr>
          <p:cNvPr id="4" name="Rectangle 3"/>
          <p:cNvSpPr/>
          <p:nvPr/>
        </p:nvSpPr>
        <p:spPr>
          <a:xfrm>
            <a:off x="457200" y="1723723"/>
            <a:ext cx="8039687" cy="2246769"/>
          </a:xfrm>
          <a:prstGeom prst="rect">
            <a:avLst/>
          </a:prstGeom>
        </p:spPr>
        <p:txBody>
          <a:bodyPr wrap="square">
            <a:spAutoFit/>
          </a:bodyPr>
          <a:lstStyle/>
          <a:p>
            <a:r>
              <a:rPr lang="en-GB" sz="2000" dirty="0" smtClean="0"/>
              <a:t>“People </a:t>
            </a:r>
            <a:r>
              <a:rPr lang="en-GB" sz="2000" dirty="0"/>
              <a:t>who are affected by research </a:t>
            </a:r>
            <a:r>
              <a:rPr lang="en-GB" sz="2000" b="1" u="sng" dirty="0"/>
              <a:t>have a right to have a say</a:t>
            </a:r>
            <a:r>
              <a:rPr lang="en-GB" sz="2000" b="1" dirty="0"/>
              <a:t> </a:t>
            </a:r>
            <a:r>
              <a:rPr lang="en-GB" sz="2000" dirty="0"/>
              <a:t>in what and how publicly funded research is </a:t>
            </a:r>
            <a:r>
              <a:rPr lang="en-GB" sz="2000" dirty="0" smtClean="0"/>
              <a:t>undertaken”</a:t>
            </a:r>
          </a:p>
          <a:p>
            <a:endParaRPr lang="en-GB" sz="2000" dirty="0"/>
          </a:p>
          <a:p>
            <a:pPr defTabSz="914400">
              <a:defRPr/>
            </a:pPr>
            <a:r>
              <a:rPr lang="en-GB" sz="2000" i="1" dirty="0" smtClean="0"/>
              <a:t>“As </a:t>
            </a:r>
            <a:r>
              <a:rPr lang="en-GB" sz="2000" i="1" dirty="0"/>
              <a:t>healthcare </a:t>
            </a:r>
            <a:r>
              <a:rPr lang="en-GB" sz="2000" i="1" dirty="0" smtClean="0"/>
              <a:t>professionals and academics, we must not </a:t>
            </a:r>
            <a:r>
              <a:rPr lang="en-GB" sz="2000" i="1" dirty="0"/>
              <a:t>assume we know more than anyone else</a:t>
            </a:r>
            <a:r>
              <a:rPr lang="en-GB" sz="2000" i="1" dirty="0" smtClean="0"/>
              <a:t>….we should recognise </a:t>
            </a:r>
            <a:r>
              <a:rPr lang="en-GB" sz="2000" i="1" dirty="0"/>
              <a:t>that other people </a:t>
            </a:r>
            <a:r>
              <a:rPr lang="en-GB" sz="2000" i="1" dirty="0" smtClean="0"/>
              <a:t>are </a:t>
            </a:r>
            <a:r>
              <a:rPr lang="en-GB" sz="2000" b="1" i="1" dirty="0" smtClean="0"/>
              <a:t>experts </a:t>
            </a:r>
            <a:r>
              <a:rPr lang="en-GB" sz="2000" i="1" dirty="0"/>
              <a:t>and accept that other people have </a:t>
            </a:r>
            <a:r>
              <a:rPr lang="en-GB" sz="2000" b="1" i="1" dirty="0" smtClean="0"/>
              <a:t>skills </a:t>
            </a:r>
            <a:r>
              <a:rPr lang="en-GB" sz="2000" i="1" dirty="0" smtClean="0"/>
              <a:t>that </a:t>
            </a:r>
            <a:r>
              <a:rPr lang="en-GB" sz="2000" i="1" dirty="0"/>
              <a:t>will make your project </a:t>
            </a:r>
            <a:r>
              <a:rPr lang="en-GB" sz="2000" i="1" dirty="0" smtClean="0"/>
              <a:t>work” </a:t>
            </a:r>
            <a:endParaRPr lang="en-US" sz="2000" dirty="0"/>
          </a:p>
        </p:txBody>
      </p:sp>
    </p:spTree>
    <p:extLst>
      <p:ext uri="{BB962C8B-B14F-4D97-AF65-F5344CB8AC3E}">
        <p14:creationId xmlns:p14="http://schemas.microsoft.com/office/powerpoint/2010/main" val="8464070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When should young people be involved?</a:t>
            </a:r>
            <a:endParaRPr lang="en-US" sz="2600" dirty="0"/>
          </a:p>
        </p:txBody>
      </p:sp>
      <p:pic>
        <p:nvPicPr>
          <p:cNvPr id="6" name="Content Placeholder 5" descr="Research cycle.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8472" y="1714500"/>
            <a:ext cx="5587056" cy="4241800"/>
          </a:xfrm>
          <a:prstGeom prst="rect">
            <a:avLst/>
          </a:prstGeom>
        </p:spPr>
      </p:pic>
    </p:spTree>
    <p:extLst>
      <p:ext uri="{BB962C8B-B14F-4D97-AF65-F5344CB8AC3E}">
        <p14:creationId xmlns:p14="http://schemas.microsoft.com/office/powerpoint/2010/main" val="20879059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The importance of involving young people</a:t>
            </a:r>
            <a:endParaRPr lang="en-US" sz="2600" dirty="0"/>
          </a:p>
        </p:txBody>
      </p:sp>
      <p:sp>
        <p:nvSpPr>
          <p:cNvPr id="3" name="Content Placeholder 2"/>
          <p:cNvSpPr>
            <a:spLocks noGrp="1"/>
          </p:cNvSpPr>
          <p:nvPr>
            <p:ph idx="1"/>
          </p:nvPr>
        </p:nvSpPr>
        <p:spPr/>
        <p:txBody>
          <a:bodyPr/>
          <a:lstStyle/>
          <a:p>
            <a:r>
              <a:rPr lang="en-GB" dirty="0" smtClean="0"/>
              <a:t>Opportunities for young people to engage and become involved in research must be visible, and built upon collaborative relationships between the public, healthcare services, academia and industry</a:t>
            </a:r>
          </a:p>
          <a:p>
            <a:r>
              <a:rPr lang="en-GB" dirty="0" smtClean="0"/>
              <a:t>The </a:t>
            </a:r>
            <a:r>
              <a:rPr lang="en-GB" dirty="0"/>
              <a:t>experience of </a:t>
            </a:r>
            <a:r>
              <a:rPr lang="en-GB" dirty="0" smtClean="0"/>
              <a:t>young people is </a:t>
            </a:r>
            <a:r>
              <a:rPr lang="en-GB" dirty="0"/>
              <a:t>a fundamental and valued source of </a:t>
            </a:r>
            <a:r>
              <a:rPr lang="en-GB" dirty="0" smtClean="0"/>
              <a:t>knowledge</a:t>
            </a:r>
            <a:endParaRPr lang="en-US" dirty="0" smtClean="0"/>
          </a:p>
          <a:p>
            <a:r>
              <a:rPr lang="en-US" dirty="0" smtClean="0"/>
              <a:t>Person-centric initiatives (including young people) are </a:t>
            </a:r>
            <a:r>
              <a:rPr lang="en-US" dirty="0"/>
              <a:t>most likely to lead to future sustainability </a:t>
            </a:r>
            <a:r>
              <a:rPr lang="en-US" dirty="0" smtClean="0"/>
              <a:t>and </a:t>
            </a:r>
            <a:r>
              <a:rPr lang="en-US" dirty="0"/>
              <a:t>profitability for </a:t>
            </a:r>
            <a:r>
              <a:rPr lang="en-US" dirty="0" smtClean="0"/>
              <a:t>industry</a:t>
            </a:r>
          </a:p>
          <a:p>
            <a:pPr marL="0" indent="0">
              <a:buNone/>
            </a:pPr>
            <a:r>
              <a:rPr lang="en-US" b="1" dirty="0" smtClean="0"/>
              <a:t>BUT</a:t>
            </a:r>
            <a:r>
              <a:rPr lang="is-IS" b="1" dirty="0" smtClean="0"/>
              <a:t>…</a:t>
            </a:r>
            <a:endParaRPr lang="en-US" b="1" dirty="0" smtClean="0"/>
          </a:p>
          <a:p>
            <a:r>
              <a:rPr lang="en-US" dirty="0" smtClean="0"/>
              <a:t>There are </a:t>
            </a:r>
            <a:r>
              <a:rPr lang="en-US" dirty="0"/>
              <a:t>few robust, published models that explain how to implement and integrate </a:t>
            </a:r>
            <a:r>
              <a:rPr lang="en-US" dirty="0" smtClean="0"/>
              <a:t>young people as </a:t>
            </a:r>
            <a:r>
              <a:rPr lang="en-US" dirty="0"/>
              <a:t>equal </a:t>
            </a:r>
            <a:r>
              <a:rPr lang="en-US" dirty="0" smtClean="0"/>
              <a:t>stakeholders</a:t>
            </a:r>
          </a:p>
          <a:p>
            <a:r>
              <a:rPr lang="en-US" dirty="0" smtClean="0"/>
              <a:t>ABPI and </a:t>
            </a:r>
            <a:r>
              <a:rPr lang="en-US" dirty="0"/>
              <a:t>National Voices have co-produced a detailed guidance document, which is intended to support pharmaceutical companies, patient organisations and health charities to collaborate together</a:t>
            </a:r>
            <a:endParaRPr lang="en-GB" dirty="0"/>
          </a:p>
        </p:txBody>
      </p:sp>
    </p:spTree>
    <p:extLst>
      <p:ext uri="{BB962C8B-B14F-4D97-AF65-F5344CB8AC3E}">
        <p14:creationId xmlns:p14="http://schemas.microsoft.com/office/powerpoint/2010/main" val="607533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188" y="692696"/>
            <a:ext cx="6121052" cy="480131"/>
          </a:xfrm>
          <a:prstGeom prst="rect">
            <a:avLst/>
          </a:prstGeom>
        </p:spPr>
        <p:txBody>
          <a:bodyPr wrap="square">
            <a:spAutoFit/>
          </a:bodyPr>
          <a:lstStyle/>
          <a:p>
            <a:pPr lvl="0" defTabSz="444500">
              <a:lnSpc>
                <a:spcPct val="90000"/>
              </a:lnSpc>
              <a:spcBef>
                <a:spcPct val="0"/>
              </a:spcBef>
              <a:spcAft>
                <a:spcPct val="35000"/>
              </a:spcAft>
            </a:pPr>
            <a:r>
              <a:rPr lang="en-GB" sz="2800" dirty="0" smtClean="0">
                <a:latin typeface="Arial" panose="020B0604020202020204" pitchFamily="34" charset="0"/>
                <a:cs typeface="Arial" panose="020B0604020202020204" pitchFamily="34" charset="0"/>
              </a:rPr>
              <a:t>The NIHR health research system</a:t>
            </a:r>
            <a:endParaRPr lang="en-GB" sz="2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4811" b="2666"/>
          <a:stretch/>
        </p:blipFill>
        <p:spPr>
          <a:xfrm>
            <a:off x="397326" y="1436914"/>
            <a:ext cx="8207121" cy="4789715"/>
          </a:xfrm>
          <a:prstGeom prst="rect">
            <a:avLst/>
          </a:prstGeom>
        </p:spPr>
      </p:pic>
      <p:sp>
        <p:nvSpPr>
          <p:cNvPr id="6" name="Footer Placeholder 4"/>
          <p:cNvSpPr>
            <a:spLocks noGrp="1"/>
          </p:cNvSpPr>
          <p:nvPr>
            <p:ph type="ftr" sz="quarter" idx="11"/>
          </p:nvPr>
        </p:nvSpPr>
        <p:spPr>
          <a:xfrm>
            <a:off x="6140896" y="6337126"/>
            <a:ext cx="2895600" cy="476250"/>
          </a:xfrm>
        </p:spPr>
        <p:txBody>
          <a:bodyPr/>
          <a:lstStyle>
            <a:lvl1pPr>
              <a:defRPr sz="2400" b="1">
                <a:solidFill>
                  <a:schemeClr val="bg1"/>
                </a:solidFill>
              </a:defRPr>
            </a:lvl1pPr>
          </a:lstStyle>
          <a:p>
            <a:r>
              <a:rPr lang="en-GB" dirty="0" smtClean="0"/>
              <a:t>www.nihr.ac.uk</a:t>
            </a:r>
            <a:endParaRPr lang="en-GB" dirty="0"/>
          </a:p>
        </p:txBody>
      </p:sp>
    </p:spTree>
    <p:extLst>
      <p:ext uri="{BB962C8B-B14F-4D97-AF65-F5344CB8AC3E}">
        <p14:creationId xmlns:p14="http://schemas.microsoft.com/office/powerpoint/2010/main" val="27397412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My role as a patient research ambassador</a:t>
            </a:r>
            <a:endParaRPr lang="en-US" sz="2600" dirty="0"/>
          </a:p>
        </p:txBody>
      </p:sp>
      <p:sp>
        <p:nvSpPr>
          <p:cNvPr id="3" name="Content Placeholder 2"/>
          <p:cNvSpPr>
            <a:spLocks noGrp="1"/>
          </p:cNvSpPr>
          <p:nvPr>
            <p:ph idx="1"/>
          </p:nvPr>
        </p:nvSpPr>
        <p:spPr/>
        <p:txBody>
          <a:bodyPr/>
          <a:lstStyle/>
          <a:p>
            <a:r>
              <a:rPr lang="en-US" sz="2500" b="1" u="sng" dirty="0" smtClean="0"/>
              <a:t>Anyone</a:t>
            </a:r>
            <a:r>
              <a:rPr lang="en-US" sz="2500" dirty="0" smtClean="0"/>
              <a:t> who is passionate about </a:t>
            </a:r>
            <a:r>
              <a:rPr lang="en-US" sz="2500" b="1" u="sng" dirty="0" smtClean="0"/>
              <a:t>involving</a:t>
            </a:r>
            <a:r>
              <a:rPr lang="en-US" sz="2500" dirty="0" smtClean="0"/>
              <a:t> patients and their families in research</a:t>
            </a:r>
          </a:p>
          <a:p>
            <a:pPr lvl="1"/>
            <a:r>
              <a:rPr lang="en-US" sz="2200" dirty="0" smtClean="0"/>
              <a:t>Participation</a:t>
            </a:r>
          </a:p>
          <a:p>
            <a:pPr lvl="1"/>
            <a:r>
              <a:rPr lang="en-US" sz="2200" dirty="0" smtClean="0"/>
              <a:t>Engagement</a:t>
            </a:r>
          </a:p>
          <a:p>
            <a:pPr lvl="1"/>
            <a:r>
              <a:rPr lang="en-US" sz="2200" dirty="0" smtClean="0"/>
              <a:t>Involvement</a:t>
            </a:r>
            <a:endParaRPr lang="en-US"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627" y="3874574"/>
            <a:ext cx="5207431" cy="200165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74574"/>
            <a:ext cx="2118140" cy="1994184"/>
          </a:xfrm>
          <a:prstGeom prst="rect">
            <a:avLst/>
          </a:prstGeom>
        </p:spPr>
      </p:pic>
      <p:sp>
        <p:nvSpPr>
          <p:cNvPr id="6" name="Rectangle 5"/>
          <p:cNvSpPr/>
          <p:nvPr/>
        </p:nvSpPr>
        <p:spPr>
          <a:xfrm>
            <a:off x="6593004" y="4440779"/>
            <a:ext cx="2217274" cy="861774"/>
          </a:xfrm>
          <a:prstGeom prst="rect">
            <a:avLst/>
          </a:prstGeom>
        </p:spPr>
        <p:txBody>
          <a:bodyPr wrap="none">
            <a:spAutoFit/>
          </a:bodyPr>
          <a:lstStyle/>
          <a:p>
            <a:r>
              <a:rPr lang="en-US" sz="2500" dirty="0" smtClean="0"/>
              <a:t>@NIHR_PRAI</a:t>
            </a:r>
          </a:p>
          <a:p>
            <a:r>
              <a:rPr lang="en-US" sz="2500" dirty="0" smtClean="0"/>
              <a:t>#PRAs</a:t>
            </a:r>
            <a:endParaRPr lang="en-US" sz="2500" dirty="0"/>
          </a:p>
        </p:txBody>
      </p:sp>
    </p:spTree>
    <p:extLst>
      <p:ext uri="{BB962C8B-B14F-4D97-AF65-F5344CB8AC3E}">
        <p14:creationId xmlns:p14="http://schemas.microsoft.com/office/powerpoint/2010/main" val="18301915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What have I achieved by being involved?</a:t>
            </a:r>
            <a:endParaRPr lang="en-US" sz="2600" dirty="0"/>
          </a:p>
        </p:txBody>
      </p:sp>
      <p:sp>
        <p:nvSpPr>
          <p:cNvPr id="9" name="Rectangle 8"/>
          <p:cNvSpPr/>
          <p:nvPr/>
        </p:nvSpPr>
        <p:spPr>
          <a:xfrm>
            <a:off x="205214" y="1464132"/>
            <a:ext cx="8716963" cy="4568583"/>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charset="0"/>
              <a:buChar char="•"/>
            </a:pPr>
            <a:r>
              <a:rPr lang="en-US" sz="2800" dirty="0" smtClean="0">
                <a:solidFill>
                  <a:schemeClr val="tx1"/>
                </a:solidFill>
              </a:rPr>
              <a:t>Co-applicant/co-investigator on 8 projects</a:t>
            </a:r>
          </a:p>
          <a:p>
            <a:pPr marL="457200" indent="-457200">
              <a:buFont typeface="Arial" charset="0"/>
              <a:buChar char="•"/>
            </a:pPr>
            <a:r>
              <a:rPr lang="en-US" sz="2800" dirty="0">
                <a:solidFill>
                  <a:schemeClr val="tx1"/>
                </a:solidFill>
              </a:rPr>
              <a:t>Co-Principal </a:t>
            </a:r>
            <a:r>
              <a:rPr lang="en-US" sz="2800" dirty="0" smtClean="0">
                <a:solidFill>
                  <a:schemeClr val="tx1"/>
                </a:solidFill>
              </a:rPr>
              <a:t>Investigator on 1 project</a:t>
            </a:r>
          </a:p>
          <a:p>
            <a:pPr marL="457200" indent="-457200">
              <a:buFont typeface="Arial" charset="0"/>
              <a:buChar char="•"/>
            </a:pPr>
            <a:r>
              <a:rPr lang="en-US" sz="2800" dirty="0" smtClean="0">
                <a:solidFill>
                  <a:schemeClr val="tx1"/>
                </a:solidFill>
              </a:rPr>
              <a:t>Speaker at local, national and international conferences</a:t>
            </a:r>
          </a:p>
          <a:p>
            <a:pPr marL="457200" indent="-457200">
              <a:buFont typeface="Arial" charset="0"/>
              <a:buChar char="•"/>
            </a:pPr>
            <a:r>
              <a:rPr lang="en-US" sz="2800" dirty="0" smtClean="0">
                <a:solidFill>
                  <a:schemeClr val="tx1"/>
                </a:solidFill>
              </a:rPr>
              <a:t>Co-author of peer-reviewed publications</a:t>
            </a:r>
          </a:p>
          <a:p>
            <a:pPr marL="457200" indent="-457200">
              <a:buFont typeface="Arial" charset="0"/>
              <a:buChar char="•"/>
            </a:pPr>
            <a:r>
              <a:rPr lang="en-US" sz="2800" dirty="0" smtClean="0">
                <a:solidFill>
                  <a:schemeClr val="tx1"/>
                </a:solidFill>
              </a:rPr>
              <a:t>Winner of Public Engagement Award</a:t>
            </a:r>
          </a:p>
          <a:p>
            <a:pPr marL="457200" indent="-457200">
              <a:buFont typeface="Arial" charset="0"/>
              <a:buChar char="•"/>
            </a:pPr>
            <a:r>
              <a:rPr lang="en-US" sz="2800" dirty="0" smtClean="0">
                <a:solidFill>
                  <a:schemeClr val="tx1"/>
                </a:solidFill>
              </a:rPr>
              <a:t>Affiliated with around 20 different organisations as a patient research ambassador</a:t>
            </a:r>
          </a:p>
          <a:p>
            <a:pPr marL="457200" indent="-457200">
              <a:buFont typeface="Arial" charset="0"/>
              <a:buChar char="•"/>
            </a:pPr>
            <a:r>
              <a:rPr lang="en-US" sz="2800" dirty="0" smtClean="0">
                <a:solidFill>
                  <a:schemeClr val="tx1"/>
                </a:solidFill>
              </a:rPr>
              <a:t>UK youth representative at a European level</a:t>
            </a:r>
          </a:p>
          <a:p>
            <a:pPr marL="457200" indent="-457200">
              <a:buFont typeface="Arial" charset="0"/>
              <a:buChar char="•"/>
            </a:pPr>
            <a:r>
              <a:rPr lang="en-US" sz="2800" dirty="0" smtClean="0">
                <a:solidFill>
                  <a:schemeClr val="tx1"/>
                </a:solidFill>
              </a:rPr>
              <a:t>Inspired to have a career in research</a:t>
            </a:r>
          </a:p>
        </p:txBody>
      </p:sp>
    </p:spTree>
    <p:extLst>
      <p:ext uri="{BB962C8B-B14F-4D97-AF65-F5344CB8AC3E}">
        <p14:creationId xmlns:p14="http://schemas.microsoft.com/office/powerpoint/2010/main" val="10029323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What have I achieved by being involved?</a:t>
            </a:r>
            <a:endParaRPr lang="en-US" sz="2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6482" y="1658487"/>
            <a:ext cx="3345696" cy="22304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038" y="3214804"/>
            <a:ext cx="4158140" cy="2771417"/>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33563" y="2301637"/>
            <a:ext cx="2952427" cy="2165113"/>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215" y="1421970"/>
            <a:ext cx="3250300" cy="4564251"/>
          </a:xfrm>
          <a:prstGeom prst="rect">
            <a:avLst/>
          </a:prstGeom>
        </p:spPr>
      </p:pic>
    </p:spTree>
    <p:extLst>
      <p:ext uri="{BB962C8B-B14F-4D97-AF65-F5344CB8AC3E}">
        <p14:creationId xmlns:p14="http://schemas.microsoft.com/office/powerpoint/2010/main" val="3221659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Feedback from researchers</a:t>
            </a:r>
            <a:endParaRPr lang="en-US" sz="2800" dirty="0"/>
          </a:p>
        </p:txBody>
      </p:sp>
      <p:sp>
        <p:nvSpPr>
          <p:cNvPr id="5" name="TextBox 4"/>
          <p:cNvSpPr txBox="1"/>
          <p:nvPr/>
        </p:nvSpPr>
        <p:spPr>
          <a:xfrm>
            <a:off x="2915816" y="1484784"/>
            <a:ext cx="4968552"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smtClean="0"/>
              <a:t>“This is a particularly valuable resource for any researchers involving young people.. I was not aware of the groups existence prior to recommendations by the research ethics committee, I will certainly hope to seek their support in future studies”</a:t>
            </a:r>
            <a:endParaRPr lang="en-US" sz="2000" dirty="0"/>
          </a:p>
        </p:txBody>
      </p:sp>
      <p:sp>
        <p:nvSpPr>
          <p:cNvPr id="6" name="TextBox 5"/>
          <p:cNvSpPr txBox="1"/>
          <p:nvPr/>
        </p:nvSpPr>
        <p:spPr>
          <a:xfrm>
            <a:off x="1043608" y="3933056"/>
            <a:ext cx="4392488"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smtClean="0"/>
              <a:t>“The groups opinions where instrumental in ensuring that the study outcomes were valid, important and meaningful for young people and parents themselves”</a:t>
            </a:r>
            <a:endParaRPr lang="en-US" sz="2000" dirty="0"/>
          </a:p>
        </p:txBody>
      </p:sp>
    </p:spTree>
    <p:extLst>
      <p:ext uri="{BB962C8B-B14F-4D97-AF65-F5344CB8AC3E}">
        <p14:creationId xmlns:p14="http://schemas.microsoft.com/office/powerpoint/2010/main" val="32522389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15958" b="35368"/>
          <a:stretch/>
        </p:blipFill>
        <p:spPr>
          <a:xfrm>
            <a:off x="1397891" y="240047"/>
            <a:ext cx="6048672" cy="1157339"/>
          </a:xfrm>
          <a:prstGeom prst="rect">
            <a:avLst/>
          </a:prstGeom>
        </p:spPr>
      </p:pic>
      <p:sp>
        <p:nvSpPr>
          <p:cNvPr id="9" name="Text Placeholder 2"/>
          <p:cNvSpPr txBox="1">
            <a:spLocks/>
          </p:cNvSpPr>
          <p:nvPr/>
        </p:nvSpPr>
        <p:spPr>
          <a:xfrm>
            <a:off x="595269" y="1435640"/>
            <a:ext cx="8214719" cy="4967573"/>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smtClean="0"/>
              <a:t>Jenny Preston</a:t>
            </a:r>
          </a:p>
          <a:p>
            <a:pPr marL="0" indent="0">
              <a:buFont typeface="Arial"/>
              <a:buNone/>
            </a:pPr>
            <a:r>
              <a:rPr lang="en-US" dirty="0" smtClean="0"/>
              <a:t>NIHR Clinical Research Network Patient and Public Involvement &amp; Engagement Priority (PPIE) Lead &amp; PPI Manager for Alder Hey Clinical Research Facility (CRF)</a:t>
            </a:r>
          </a:p>
          <a:p>
            <a:pPr marL="0" indent="0">
              <a:buFont typeface="Arial"/>
              <a:buNone/>
            </a:pPr>
            <a:r>
              <a:rPr lang="en-US" dirty="0" smtClean="0">
                <a:hlinkClick r:id="rId4"/>
              </a:rPr>
              <a:t>Jennifer.preston@nihr.ac.uk</a:t>
            </a:r>
            <a:r>
              <a:rPr lang="en-US" dirty="0" smtClean="0"/>
              <a:t> </a:t>
            </a:r>
          </a:p>
          <a:p>
            <a:pPr marL="0" indent="0">
              <a:buFont typeface="Arial"/>
              <a:buNone/>
            </a:pPr>
            <a:r>
              <a:rPr lang="en-US" dirty="0" smtClean="0">
                <a:hlinkClick r:id="rId4"/>
              </a:rPr>
              <a:t>Jennifer.preston@liverpool.ac.uk</a:t>
            </a:r>
            <a:r>
              <a:rPr lang="en-US" dirty="0" smtClean="0"/>
              <a:t> </a:t>
            </a:r>
          </a:p>
          <a:p>
            <a:pPr marL="0" indent="0">
              <a:buFont typeface="Arial"/>
              <a:buNone/>
            </a:pPr>
            <a:endParaRPr lang="en-US" dirty="0" smtClean="0"/>
          </a:p>
          <a:p>
            <a:pPr marL="0" indent="0">
              <a:buFont typeface="Arial"/>
              <a:buNone/>
            </a:pPr>
            <a:r>
              <a:rPr lang="en-US" dirty="0" err="1" smtClean="0"/>
              <a:t>GenerationR</a:t>
            </a:r>
            <a:r>
              <a:rPr lang="en-US" dirty="0" smtClean="0"/>
              <a:t> website</a:t>
            </a:r>
            <a:endParaRPr lang="en-US" dirty="0" smtClean="0">
              <a:hlinkClick r:id="rId5"/>
            </a:endParaRPr>
          </a:p>
          <a:p>
            <a:pPr marL="0" indent="0">
              <a:buFont typeface="Arial"/>
              <a:buNone/>
            </a:pPr>
            <a:r>
              <a:rPr lang="en-US" dirty="0" smtClean="0">
                <a:hlinkClick r:id="rId6"/>
              </a:rPr>
              <a:t>www.generationr.ac.uk</a:t>
            </a:r>
            <a:endParaRPr lang="en-US" dirty="0" smtClean="0"/>
          </a:p>
          <a:p>
            <a:pPr marL="0" indent="0">
              <a:buFont typeface="Arial"/>
              <a:buNone/>
            </a:pPr>
            <a:endParaRPr lang="en-US" dirty="0" smtClean="0"/>
          </a:p>
          <a:p>
            <a:pPr marL="0" indent="0">
              <a:buFont typeface="Arial"/>
              <a:buNone/>
            </a:pPr>
            <a:r>
              <a:rPr lang="en-US" dirty="0"/>
              <a:t> </a:t>
            </a:r>
            <a:r>
              <a:rPr lang="en-US" dirty="0" smtClean="0"/>
              <a:t> @</a:t>
            </a:r>
            <a:r>
              <a:rPr lang="en-US" dirty="0" err="1" smtClean="0"/>
              <a:t>GenrYPAGs</a:t>
            </a:r>
            <a:endParaRPr lang="en-US" dirty="0" smtClean="0"/>
          </a:p>
          <a:p>
            <a:pPr marL="0" indent="0">
              <a:buFont typeface="Arial"/>
              <a:buNone/>
            </a:pPr>
            <a:r>
              <a:rPr lang="en-US" dirty="0" smtClean="0"/>
              <a:t>  @EATC4Kids</a:t>
            </a:r>
          </a:p>
          <a:p>
            <a:pPr marL="0" indent="0">
              <a:buFont typeface="Arial"/>
              <a:buNone/>
            </a:pPr>
            <a:r>
              <a:rPr lang="en-US" dirty="0"/>
              <a:t> </a:t>
            </a:r>
            <a:r>
              <a:rPr lang="en-US" dirty="0" smtClean="0"/>
              <a:t> @NIHR_PRAI</a:t>
            </a:r>
          </a:p>
          <a:p>
            <a:pPr marL="0" indent="0">
              <a:buFont typeface="Arial"/>
              <a:buNone/>
            </a:pPr>
            <a:endParaRPr lang="en-US" dirty="0" smtClean="0"/>
          </a:p>
          <a:p>
            <a:pPr marL="0" indent="0">
              <a:buFont typeface="Arial"/>
              <a:buNone/>
            </a:pPr>
            <a:endParaRPr lang="en-US" dirty="0" smtClean="0"/>
          </a:p>
          <a:p>
            <a:pPr marL="0" indent="0">
              <a:buFont typeface="Arial"/>
              <a:buNone/>
            </a:pPr>
            <a:endParaRPr lang="en-US" dirty="0" smtClean="0"/>
          </a:p>
          <a:p>
            <a:pPr marL="0" indent="0">
              <a:buFont typeface="Arial"/>
              <a:buNone/>
            </a:pPr>
            <a:endParaRPr lang="en-US" dirty="0"/>
          </a:p>
        </p:txBody>
      </p:sp>
      <p:pic>
        <p:nvPicPr>
          <p:cNvPr id="3" name="Picture 2" descr="twitter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5085184"/>
            <a:ext cx="647409" cy="647409"/>
          </a:xfrm>
          <a:prstGeom prst="rect">
            <a:avLst/>
          </a:prstGeom>
        </p:spPr>
      </p:pic>
    </p:spTree>
    <p:extLst>
      <p:ext uri="{BB962C8B-B14F-4D97-AF65-F5344CB8AC3E}">
        <p14:creationId xmlns:p14="http://schemas.microsoft.com/office/powerpoint/2010/main" val="657035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188" y="692696"/>
            <a:ext cx="6121052" cy="480131"/>
          </a:xfrm>
          <a:prstGeom prst="rect">
            <a:avLst/>
          </a:prstGeom>
        </p:spPr>
        <p:txBody>
          <a:bodyPr wrap="square">
            <a:spAutoFit/>
          </a:bodyPr>
          <a:lstStyle/>
          <a:p>
            <a:pPr lvl="0" defTabSz="444500">
              <a:lnSpc>
                <a:spcPct val="90000"/>
              </a:lnSpc>
              <a:spcBef>
                <a:spcPct val="0"/>
              </a:spcBef>
              <a:spcAft>
                <a:spcPct val="35000"/>
              </a:spcAft>
            </a:pPr>
            <a:r>
              <a:rPr lang="en-GB" sz="2800" dirty="0" smtClean="0">
                <a:latin typeface="Arial" panose="020B0604020202020204" pitchFamily="34" charset="0"/>
                <a:cs typeface="Arial" panose="020B0604020202020204" pitchFamily="34" charset="0"/>
              </a:rPr>
              <a:t>NIHR research</a:t>
            </a:r>
            <a:endParaRPr lang="en-GB" sz="2800" dirty="0">
              <a:latin typeface="Arial" panose="020B0604020202020204" pitchFamily="34" charset="0"/>
              <a:cs typeface="Arial" panose="020B0604020202020204" pitchFamily="34" charset="0"/>
            </a:endParaRPr>
          </a:p>
        </p:txBody>
      </p:sp>
      <p:sp>
        <p:nvSpPr>
          <p:cNvPr id="5" name="Rectangle 4"/>
          <p:cNvSpPr/>
          <p:nvPr/>
        </p:nvSpPr>
        <p:spPr>
          <a:xfrm>
            <a:off x="611561" y="1556792"/>
            <a:ext cx="6840759" cy="4411464"/>
          </a:xfrm>
          <a:prstGeom prst="rect">
            <a:avLst/>
          </a:prstGeom>
        </p:spPr>
        <p:txBody>
          <a:bodyPr wrap="square">
            <a:spAutoFit/>
          </a:bodyPr>
          <a:lstStyle/>
          <a:p>
            <a:pPr marL="171450" indent="-171450">
              <a:spcAft>
                <a:spcPts val="800"/>
              </a:spcAft>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is pioneering</a:t>
            </a:r>
          </a:p>
          <a:p>
            <a:pPr lvl="1">
              <a:spcAft>
                <a:spcPts val="800"/>
              </a:spcAft>
            </a:pPr>
            <a:r>
              <a:rPr lang="en-GB" dirty="0" smtClean="0">
                <a:latin typeface="Arial" panose="020B0604020202020204" pitchFamily="34" charset="0"/>
                <a:cs typeface="Arial" panose="020B0604020202020204" pitchFamily="34" charset="0"/>
              </a:rPr>
              <a:t>More than 200 patents have been granted, and over 300 licensing deals have been conducted since 2008</a:t>
            </a:r>
          </a:p>
          <a:p>
            <a:pPr marL="171450" indent="-171450">
              <a:spcAft>
                <a:spcPts val="800"/>
              </a:spcAft>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is practical</a:t>
            </a:r>
          </a:p>
          <a:p>
            <a:pPr lvl="1">
              <a:spcAft>
                <a:spcPts val="800"/>
              </a:spcAft>
            </a:pPr>
            <a:r>
              <a:rPr lang="en-GB" dirty="0" smtClean="0">
                <a:latin typeface="Arial" panose="020B0604020202020204" pitchFamily="34" charset="0"/>
                <a:cs typeface="Arial" panose="020B0604020202020204" pitchFamily="34" charset="0"/>
              </a:rPr>
              <a:t>Over 250 pieces of NICE guidance are supported by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NIHR research</a:t>
            </a:r>
          </a:p>
          <a:p>
            <a:pPr marL="171450" indent="-171450">
              <a:spcAft>
                <a:spcPts val="800"/>
              </a:spcAft>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is patient-focused</a:t>
            </a:r>
          </a:p>
          <a:p>
            <a:pPr lvl="1">
              <a:spcAft>
                <a:spcPts val="800"/>
              </a:spcAft>
            </a:pPr>
            <a:r>
              <a:rPr lang="en-GB" dirty="0" smtClean="0">
                <a:latin typeface="Arial" panose="020B0604020202020204" pitchFamily="34" charset="0"/>
                <a:cs typeface="Arial" panose="020B0604020202020204" pitchFamily="34" charset="0"/>
              </a:rPr>
              <a:t>The NIHR standard application form demands clear explanations of how patients and members of the public have been involved in the research design and how they will be involved in the conduct of the study.</a:t>
            </a:r>
          </a:p>
          <a:p>
            <a:pPr>
              <a:spcAft>
                <a:spcPts val="800"/>
              </a:spcAft>
            </a:pPr>
            <a:endParaRPr lang="en-GB" dirty="0">
              <a:latin typeface="Arial" panose="020B0604020202020204" pitchFamily="34" charset="0"/>
              <a:cs typeface="Arial" panose="020B0604020202020204" pitchFamily="34" charset="0"/>
            </a:endParaRPr>
          </a:p>
        </p:txBody>
      </p:sp>
      <p:sp>
        <p:nvSpPr>
          <p:cNvPr id="6" name="Footer Placeholder 4"/>
          <p:cNvSpPr>
            <a:spLocks noGrp="1"/>
          </p:cNvSpPr>
          <p:nvPr>
            <p:ph type="ftr" sz="quarter" idx="11"/>
          </p:nvPr>
        </p:nvSpPr>
        <p:spPr>
          <a:xfrm>
            <a:off x="6140896" y="6337126"/>
            <a:ext cx="2895600" cy="476250"/>
          </a:xfrm>
        </p:spPr>
        <p:txBody>
          <a:bodyPr/>
          <a:lstStyle>
            <a:lvl1pPr>
              <a:defRPr sz="2400" b="1">
                <a:solidFill>
                  <a:schemeClr val="bg1"/>
                </a:solidFill>
              </a:defRPr>
            </a:lvl1pPr>
          </a:lstStyle>
          <a:p>
            <a:r>
              <a:rPr lang="en-GB" dirty="0" smtClean="0"/>
              <a:t>www.nihr.ac.uk</a:t>
            </a:r>
            <a:endParaRPr lang="en-GB" dirty="0"/>
          </a:p>
        </p:txBody>
      </p:sp>
    </p:spTree>
    <p:extLst>
      <p:ext uri="{BB962C8B-B14F-4D97-AF65-F5344CB8AC3E}">
        <p14:creationId xmlns:p14="http://schemas.microsoft.com/office/powerpoint/2010/main" val="15156729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188" y="692696"/>
            <a:ext cx="6121052" cy="480131"/>
          </a:xfrm>
          <a:prstGeom prst="rect">
            <a:avLst/>
          </a:prstGeom>
        </p:spPr>
        <p:txBody>
          <a:bodyPr wrap="square">
            <a:spAutoFit/>
          </a:bodyPr>
          <a:lstStyle/>
          <a:p>
            <a:pPr lvl="0" defTabSz="444500">
              <a:lnSpc>
                <a:spcPct val="90000"/>
              </a:lnSpc>
              <a:spcBef>
                <a:spcPct val="0"/>
              </a:spcBef>
              <a:spcAft>
                <a:spcPct val="35000"/>
              </a:spcAft>
            </a:pPr>
            <a:r>
              <a:rPr lang="en-GB" sz="2800" dirty="0" smtClean="0">
                <a:latin typeface="Arial" panose="020B0604020202020204" pitchFamily="34" charset="0"/>
                <a:cs typeface="Arial" panose="020B0604020202020204" pitchFamily="34" charset="0"/>
              </a:rPr>
              <a:t>NIHR puts patients at the heart</a:t>
            </a:r>
            <a:endParaRPr lang="en-GB" sz="2800" dirty="0">
              <a:latin typeface="Arial" panose="020B0604020202020204" pitchFamily="34" charset="0"/>
              <a:cs typeface="Arial" panose="020B0604020202020204" pitchFamily="34" charset="0"/>
            </a:endParaRPr>
          </a:p>
        </p:txBody>
      </p:sp>
      <p:sp>
        <p:nvSpPr>
          <p:cNvPr id="5" name="Rectangle 4"/>
          <p:cNvSpPr/>
          <p:nvPr/>
        </p:nvSpPr>
        <p:spPr>
          <a:xfrm>
            <a:off x="611561" y="1556792"/>
            <a:ext cx="6624735" cy="5011628"/>
          </a:xfrm>
          <a:prstGeom prst="rect">
            <a:avLst/>
          </a:prstGeom>
        </p:spPr>
        <p:txBody>
          <a:bodyPr wrap="square">
            <a:spAutoFit/>
          </a:bodyPr>
          <a:lstStyle/>
          <a:p>
            <a:r>
              <a:rPr lang="en-GB" dirty="0" smtClean="0">
                <a:latin typeface="Arial" panose="020B0604020202020204" pitchFamily="34" charset="0"/>
                <a:cs typeface="Arial" panose="020B0604020202020204" pitchFamily="34" charset="0"/>
              </a:rPr>
              <a:t>“People-focused research in the NHS simply cannot be delivered without the involvement of patients and the public. No matter how complicated the research or how brilliant the researcher, patients and the public always offer unique, invaluable insight.”</a:t>
            </a:r>
          </a:p>
          <a:p>
            <a:pPr algn="r">
              <a:spcAft>
                <a:spcPts val="1800"/>
              </a:spcAft>
            </a:pPr>
            <a:r>
              <a:rPr lang="en-GB" sz="1600" i="1" dirty="0" smtClean="0">
                <a:solidFill>
                  <a:srgbClr val="0066FF"/>
                </a:solidFill>
                <a:latin typeface="Arial" panose="020B0604020202020204" pitchFamily="34" charset="0"/>
                <a:cs typeface="Arial" panose="020B0604020202020204" pitchFamily="34" charset="0"/>
              </a:rPr>
              <a:t>Professor Dame Sally C Davies FRS, FMS</a:t>
            </a:r>
            <a:br>
              <a:rPr lang="en-GB" sz="1600" i="1" dirty="0" smtClean="0">
                <a:solidFill>
                  <a:srgbClr val="0066FF"/>
                </a:solidFill>
                <a:latin typeface="Arial" panose="020B0604020202020204" pitchFamily="34" charset="0"/>
                <a:cs typeface="Arial" panose="020B0604020202020204" pitchFamily="34" charset="0"/>
              </a:rPr>
            </a:br>
            <a:r>
              <a:rPr lang="en-GB" sz="1600" i="1" dirty="0" smtClean="0">
                <a:solidFill>
                  <a:srgbClr val="0066FF"/>
                </a:solidFill>
                <a:latin typeface="Arial" panose="020B0604020202020204" pitchFamily="34" charset="0"/>
                <a:cs typeface="Arial" panose="020B0604020202020204" pitchFamily="34" charset="0"/>
              </a:rPr>
              <a:t>Chief Medical Officer and Chief Scientific Adviser, Department of Health</a:t>
            </a:r>
          </a:p>
          <a:p>
            <a:pPr marL="171450" indent="-171450">
              <a:spcAft>
                <a:spcPts val="800"/>
              </a:spcAft>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Over 1,000 members of the public </a:t>
            </a:r>
          </a:p>
          <a:p>
            <a:pPr lvl="1">
              <a:spcAft>
                <a:spcPts val="800"/>
              </a:spcAft>
            </a:pPr>
            <a:r>
              <a:rPr lang="en-GB" dirty="0" smtClean="0">
                <a:latin typeface="Arial" panose="020B0604020202020204" pitchFamily="34" charset="0"/>
                <a:cs typeface="Arial" panose="020B0604020202020204" pitchFamily="34" charset="0"/>
              </a:rPr>
              <a:t>were involved in 2013/14 on NIHR’s expert advisory groups reviewing funding applications and advising on research priorities.</a:t>
            </a:r>
          </a:p>
          <a:p>
            <a:pPr marL="171450" indent="-171450">
              <a:spcAft>
                <a:spcPts val="800"/>
              </a:spcAft>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3 million patients recruited</a:t>
            </a:r>
          </a:p>
          <a:p>
            <a:pPr lvl="1">
              <a:spcAft>
                <a:spcPts val="800"/>
              </a:spcAft>
            </a:pPr>
            <a:r>
              <a:rPr lang="en-GB" dirty="0" smtClean="0">
                <a:latin typeface="Arial" panose="020B0604020202020204" pitchFamily="34" charset="0"/>
                <a:cs typeface="Arial" panose="020B0604020202020204" pitchFamily="34" charset="0"/>
              </a:rPr>
              <a:t>into NIHR studies since 2008, accessing leading edge treatments and best care.</a:t>
            </a:r>
          </a:p>
          <a:p>
            <a:pPr>
              <a:spcAft>
                <a:spcPts val="800"/>
              </a:spcAft>
            </a:pPr>
            <a:endParaRPr lang="en-GB" dirty="0" smtClean="0">
              <a:latin typeface="Arial" panose="020B0604020202020204" pitchFamily="34" charset="0"/>
              <a:cs typeface="Arial" panose="020B0604020202020204" pitchFamily="34" charset="0"/>
            </a:endParaRPr>
          </a:p>
        </p:txBody>
      </p:sp>
      <p:sp>
        <p:nvSpPr>
          <p:cNvPr id="6" name="Footer Placeholder 4"/>
          <p:cNvSpPr>
            <a:spLocks noGrp="1"/>
          </p:cNvSpPr>
          <p:nvPr>
            <p:ph type="ftr" sz="quarter" idx="11"/>
          </p:nvPr>
        </p:nvSpPr>
        <p:spPr>
          <a:xfrm>
            <a:off x="6140896" y="6337126"/>
            <a:ext cx="2895600" cy="476250"/>
          </a:xfrm>
        </p:spPr>
        <p:txBody>
          <a:bodyPr/>
          <a:lstStyle>
            <a:lvl1pPr>
              <a:defRPr sz="2400" b="1">
                <a:solidFill>
                  <a:schemeClr val="bg1"/>
                </a:solidFill>
              </a:defRPr>
            </a:lvl1pPr>
          </a:lstStyle>
          <a:p>
            <a:r>
              <a:rPr lang="en-GB" dirty="0" smtClean="0"/>
              <a:t>www.nihr.ac.uk</a:t>
            </a:r>
            <a:endParaRPr lang="en-GB" dirty="0"/>
          </a:p>
        </p:txBody>
      </p:sp>
    </p:spTree>
    <p:extLst>
      <p:ext uri="{BB962C8B-B14F-4D97-AF65-F5344CB8AC3E}">
        <p14:creationId xmlns:p14="http://schemas.microsoft.com/office/powerpoint/2010/main" val="17783941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229600" cy="1143000"/>
          </a:xfrm>
        </p:spPr>
        <p:txBody>
          <a:bodyPr>
            <a:normAutofit/>
          </a:bodyPr>
          <a:lstStyle/>
          <a:p>
            <a:r>
              <a:rPr lang="en-US" sz="2800" dirty="0" smtClean="0">
                <a:solidFill>
                  <a:srgbClr val="000000"/>
                </a:solidFill>
              </a:rPr>
              <a:t>Patient &amp; Public Involvement in Research</a:t>
            </a:r>
            <a:endParaRPr lang="en-US" sz="2800" dirty="0">
              <a:solidFill>
                <a:srgbClr val="000000"/>
              </a:solidFill>
            </a:endParaRPr>
          </a:p>
        </p:txBody>
      </p:sp>
      <p:sp>
        <p:nvSpPr>
          <p:cNvPr id="4" name="Rectangle 3"/>
          <p:cNvSpPr/>
          <p:nvPr/>
        </p:nvSpPr>
        <p:spPr>
          <a:xfrm>
            <a:off x="157428" y="1644865"/>
            <a:ext cx="5256584" cy="1938992"/>
          </a:xfrm>
          <a:prstGeom prst="rect">
            <a:avLst/>
          </a:prstGeom>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0" cap="none" spc="0" normalizeH="0" baseline="0" noProof="0" dirty="0" smtClean="0">
                <a:ln>
                  <a:noFill/>
                </a:ln>
                <a:solidFill>
                  <a:srgbClr val="0072C6"/>
                </a:solidFill>
                <a:effectLst/>
                <a:uLnTx/>
                <a:uFillTx/>
                <a:ea typeface="ＭＳ Ｐゴシック" pitchFamily="34" charset="-128"/>
              </a:rPr>
              <a:t>Involving patients, carers and the public, </a:t>
            </a:r>
            <a:r>
              <a:rPr kumimoji="0" lang="en-GB" altLang="en-US" sz="2400" b="0" i="0" u="none" strike="noStrike" kern="0" cap="none" spc="0" normalizeH="0" baseline="0" noProof="0" dirty="0" smtClean="0">
                <a:ln>
                  <a:noFill/>
                </a:ln>
                <a:solidFill>
                  <a:prstClr val="black"/>
                </a:solidFill>
                <a:effectLst/>
                <a:uLnTx/>
                <a:uFillTx/>
                <a:ea typeface="ＭＳ Ｐゴシック" pitchFamily="34" charset="-128"/>
              </a:rPr>
              <a:t>who have personal experience of or an interest in a health condition(s), </a:t>
            </a:r>
            <a:r>
              <a:rPr kumimoji="0" lang="en-GB" altLang="en-US" sz="2400" b="0" i="0" u="none" strike="noStrike" kern="0" cap="none" spc="0" normalizeH="0" baseline="0" noProof="0" dirty="0" smtClean="0">
                <a:ln>
                  <a:noFill/>
                </a:ln>
                <a:solidFill>
                  <a:srgbClr val="0072C6"/>
                </a:solidFill>
                <a:effectLst/>
                <a:uLnTx/>
                <a:uFillTx/>
                <a:ea typeface="ＭＳ Ｐゴシック" pitchFamily="34" charset="-128"/>
              </a:rPr>
              <a:t>in research or research related activities</a:t>
            </a:r>
            <a:r>
              <a:rPr kumimoji="0" lang="en-GB" altLang="en-US" sz="2400" b="0" i="0" u="none" strike="noStrike" kern="0" cap="none" spc="0" normalizeH="0" baseline="0" noProof="0" dirty="0" smtClean="0">
                <a:ln>
                  <a:noFill/>
                </a:ln>
                <a:solidFill>
                  <a:prstClr val="black"/>
                </a:solidFill>
                <a:effectLst/>
                <a:uLnTx/>
                <a:uFillTx/>
                <a:ea typeface="ＭＳ Ｐゴシック" pitchFamily="34" charset="-128"/>
              </a:rPr>
              <a:t> </a:t>
            </a:r>
            <a:endParaRPr kumimoji="0" lang="en-GB" b="0" i="0" u="none" strike="noStrike" kern="0" cap="none" spc="0" normalizeH="0" baseline="0" noProof="0" dirty="0" smtClean="0">
              <a:ln>
                <a:noFill/>
              </a:ln>
              <a:solidFill>
                <a:sysClr val="windowText" lastClr="000000"/>
              </a:solidFill>
              <a:effectLst/>
              <a:uLnTx/>
              <a:uFillTx/>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9762" y="2039392"/>
            <a:ext cx="280831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283968" y="4653136"/>
            <a:ext cx="4572000" cy="1569660"/>
          </a:xfrm>
          <a:prstGeom prst="rect">
            <a:avLst/>
          </a:prstGeom>
        </p:spPr>
        <p:txBody>
          <a:bodyPr>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smtClean="0">
                <a:ln>
                  <a:noFill/>
                </a:ln>
                <a:effectLst/>
                <a:uLnTx/>
                <a:uFillTx/>
                <a:ea typeface="ＭＳ Ｐゴシック" charset="-128"/>
              </a:rPr>
              <a:t>An</a:t>
            </a:r>
            <a:r>
              <a:rPr kumimoji="0" lang="en-GB" sz="2400" b="0" i="0" u="none" strike="noStrike" kern="0" cap="none" spc="0" normalizeH="0" baseline="0" noProof="0" dirty="0" smtClean="0">
                <a:ln>
                  <a:noFill/>
                </a:ln>
                <a:solidFill>
                  <a:prstClr val="black"/>
                </a:solidFill>
                <a:effectLst/>
                <a:uLnTx/>
                <a:uFillTx/>
                <a:ea typeface="ＭＳ Ｐゴシック" charset="-128"/>
              </a:rPr>
              <a:t> </a:t>
            </a:r>
            <a:r>
              <a:rPr kumimoji="0" lang="en-GB" sz="2400" b="0" i="0" u="none" strike="noStrike" kern="0" cap="none" spc="0" normalizeH="0" baseline="0" noProof="0" dirty="0" smtClean="0">
                <a:ln>
                  <a:noFill/>
                </a:ln>
                <a:solidFill>
                  <a:srgbClr val="0072C6"/>
                </a:solidFill>
                <a:effectLst/>
                <a:uLnTx/>
                <a:uFillTx/>
                <a:ea typeface="ＭＳ Ｐゴシック" charset="-128"/>
              </a:rPr>
              <a:t>active partnership</a:t>
            </a:r>
            <a:r>
              <a:rPr kumimoji="0" lang="en-GB" sz="2400" b="0" i="0" u="none" strike="noStrike" kern="0" cap="none" spc="0" normalizeH="0" baseline="0" noProof="0" dirty="0" smtClean="0">
                <a:ln>
                  <a:noFill/>
                </a:ln>
                <a:solidFill>
                  <a:prstClr val="black"/>
                </a:solidFill>
                <a:effectLst/>
                <a:uLnTx/>
                <a:uFillTx/>
                <a:ea typeface="ＭＳ Ｐゴシック" charset="-128"/>
              </a:rPr>
              <a:t> between patients and the public and researchers, doctors and other NHS staff </a:t>
            </a:r>
            <a:endParaRPr kumimoji="0" lang="en-GB" sz="1800" b="0" i="0" u="none" strike="noStrike" kern="0" cap="none" spc="0" normalizeH="0" baseline="0" noProof="0" dirty="0" smtClean="0">
              <a:ln>
                <a:noFill/>
              </a:ln>
              <a:solidFill>
                <a:sysClr val="windowText" lastClr="000000"/>
              </a:solidFill>
              <a:effectLst/>
              <a:uLnTx/>
              <a:uFillTx/>
            </a:endParaRPr>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850" y="3922586"/>
            <a:ext cx="3096344" cy="2059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2311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5720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0"/>
            <a:ext cx="45720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87" y="3678166"/>
            <a:ext cx="3114675"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4188" y="3652608"/>
            <a:ext cx="3455987"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1263" y="3644900"/>
            <a:ext cx="2852737"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552" y="6093296"/>
            <a:ext cx="36703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47864" y="3511550"/>
            <a:ext cx="265271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32240" y="6032970"/>
            <a:ext cx="2292350"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88373" y="116632"/>
            <a:ext cx="32258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31640" y="2276872"/>
            <a:ext cx="3182937"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2852936"/>
            <a:ext cx="9144000" cy="923330"/>
          </a:xfrm>
          <a:prstGeom prst="rect">
            <a:avLst/>
          </a:prstGeom>
          <a:solidFill>
            <a:srgbClr val="FF2BFF"/>
          </a:solidFill>
        </p:spPr>
        <p:txBody>
          <a:bodyPr wrap="square" lIns="91440" tIns="45720" rIns="91440" bIns="45720">
            <a:spAutoFit/>
          </a:bodyPr>
          <a:lstStyle/>
          <a:p>
            <a:pPr algn="ct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GenerationR</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YPAG</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21539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260648"/>
            <a:ext cx="5688632" cy="1143000"/>
          </a:xfrm>
        </p:spPr>
        <p:txBody>
          <a:bodyPr/>
          <a:lstStyle/>
          <a:p>
            <a:r>
              <a:rPr lang="en-GB" altLang="en-US" dirty="0" smtClean="0">
                <a:solidFill>
                  <a:schemeClr val="tx1"/>
                </a:solidFill>
              </a:rPr>
              <a:t>International collaborations</a:t>
            </a:r>
          </a:p>
        </p:txBody>
      </p:sp>
      <p:sp>
        <p:nvSpPr>
          <p:cNvPr id="5" name="Slide Number Placeholder 4"/>
          <p:cNvSpPr>
            <a:spLocks noGrp="1"/>
          </p:cNvSpPr>
          <p:nvPr>
            <p:ph type="sldNum" sz="quarter" idx="12"/>
          </p:nvPr>
        </p:nvSpPr>
        <p:spPr/>
        <p:txBody>
          <a:bodyPr/>
          <a:lstStyle/>
          <a:p>
            <a:pPr>
              <a:defRPr/>
            </a:pPr>
            <a:fld id="{77350543-34A5-4F96-ACFD-07485321BE1E}" type="slidenum">
              <a:rPr lang="en-US" smtClean="0"/>
              <a:pPr>
                <a:defRPr/>
              </a:pPr>
              <a:t>7</a:t>
            </a:fld>
            <a:endParaRPr lang="en-US" dirty="0"/>
          </a:p>
        </p:txBody>
      </p:sp>
      <p:pic>
        <p:nvPicPr>
          <p:cNvPr id="81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6"/>
          <p:cNvPicPr>
            <a:picLocks noGrp="1"/>
          </p:cNvPicPr>
          <p:nvPr>
            <p:ph idx="1"/>
          </p:nvPr>
        </p:nvPicPr>
        <p:blipFill>
          <a:blip r:embed="rId4">
            <a:extLst>
              <a:ext uri="{28A0092B-C50C-407E-A947-70E740481C1C}">
                <a14:useLocalDpi xmlns:a14="http://schemas.microsoft.com/office/drawing/2010/main" val="0"/>
              </a:ext>
            </a:extLst>
          </a:blip>
          <a:srcRect t="7469" b="6989"/>
          <a:stretch>
            <a:fillRect/>
          </a:stretch>
        </p:blipFill>
        <p:spPr>
          <a:xfrm>
            <a:off x="282575" y="1341438"/>
            <a:ext cx="4691063" cy="3713162"/>
          </a:xfrm>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l="4367" t="12772" r="5270" b="5060"/>
          <a:stretch>
            <a:fillRect/>
          </a:stretch>
        </p:blipFill>
        <p:spPr bwMode="auto">
          <a:xfrm>
            <a:off x="2600325" y="2133600"/>
            <a:ext cx="5972175"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 y="6140450"/>
            <a:ext cx="25193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9736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3118963" cy="523220"/>
          </a:xfrm>
          <a:prstGeom prst="rect">
            <a:avLst/>
          </a:prstGeom>
          <a:noFill/>
        </p:spPr>
        <p:txBody>
          <a:bodyPr wrap="none" rtlCol="0">
            <a:spAutoFit/>
          </a:bodyPr>
          <a:lstStyle/>
          <a:p>
            <a:r>
              <a:rPr lang="en-US" sz="2800" dirty="0" smtClean="0"/>
              <a:t>Role of </a:t>
            </a:r>
            <a:r>
              <a:rPr lang="en-US" sz="2800" dirty="0" smtClean="0">
                <a:latin typeface="+mj-lt"/>
              </a:rPr>
              <a:t>the</a:t>
            </a:r>
            <a:r>
              <a:rPr lang="en-US" sz="2800" dirty="0" smtClean="0"/>
              <a:t> groups</a:t>
            </a:r>
            <a:endParaRPr lang="en-US" sz="2800" dirty="0"/>
          </a:p>
        </p:txBody>
      </p:sp>
      <p:grpSp>
        <p:nvGrpSpPr>
          <p:cNvPr id="3" name="Group 2"/>
          <p:cNvGrpSpPr/>
          <p:nvPr/>
        </p:nvGrpSpPr>
        <p:grpSpPr>
          <a:xfrm>
            <a:off x="251520" y="1412776"/>
            <a:ext cx="8640960" cy="5219794"/>
            <a:chOff x="571472" y="1000108"/>
            <a:chExt cx="8286750" cy="5452068"/>
          </a:xfrm>
        </p:grpSpPr>
        <p:sp>
          <p:nvSpPr>
            <p:cNvPr id="4" name="Rounded Rectangle 3"/>
            <p:cNvSpPr/>
            <p:nvPr/>
          </p:nvSpPr>
          <p:spPr>
            <a:xfrm>
              <a:off x="571472" y="1000108"/>
              <a:ext cx="8286750" cy="5429250"/>
            </a:xfrm>
            <a:prstGeom prst="roundRect">
              <a:avLst/>
            </a:prstGeom>
            <a:solidFill>
              <a:srgbClr val="66CCFF"/>
            </a:solidFill>
            <a:ln>
              <a:no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GB" dirty="0">
                <a:solidFill>
                  <a:schemeClr val="tx2">
                    <a:lumMod val="40000"/>
                    <a:lumOff val="60000"/>
                  </a:schemeClr>
                </a:solidFill>
              </a:endParaRPr>
            </a:p>
          </p:txBody>
        </p:sp>
        <p:sp>
          <p:nvSpPr>
            <p:cNvPr id="5" name="TextBox 4"/>
            <p:cNvSpPr txBox="1"/>
            <p:nvPr/>
          </p:nvSpPr>
          <p:spPr>
            <a:xfrm>
              <a:off x="1259632" y="1340768"/>
              <a:ext cx="6929486" cy="5111408"/>
            </a:xfrm>
            <a:prstGeom prst="rect">
              <a:avLst/>
            </a:prstGeom>
            <a:noFill/>
          </p:spPr>
          <p:txBody>
            <a:bodyPr wrap="square" rtlCol="0">
              <a:spAutoFit/>
            </a:bodyPr>
            <a:lstStyle/>
            <a:p>
              <a:pPr>
                <a:buFont typeface="Arial" pitchFamily="34" charset="0"/>
                <a:buChar char="•"/>
              </a:pPr>
              <a:r>
                <a:rPr lang="en-GB" sz="2400" b="1" dirty="0" smtClean="0">
                  <a:solidFill>
                    <a:srgbClr val="0070C0"/>
                  </a:solidFill>
                </a:rPr>
                <a:t>Learn</a:t>
              </a:r>
              <a:r>
                <a:rPr lang="en-GB" sz="2400" dirty="0" smtClean="0">
                  <a:solidFill>
                    <a:srgbClr val="0070C0"/>
                  </a:solidFill>
                </a:rPr>
                <a:t> about health/clinical research in monthly meetings</a:t>
              </a:r>
            </a:p>
            <a:p>
              <a:pPr>
                <a:buFont typeface="Arial" pitchFamily="34" charset="0"/>
                <a:buChar char="•"/>
              </a:pPr>
              <a:r>
                <a:rPr lang="en-GB" sz="2400" b="1" dirty="0" smtClean="0">
                  <a:solidFill>
                    <a:srgbClr val="0070C0"/>
                  </a:solidFill>
                </a:rPr>
                <a:t>support</a:t>
              </a:r>
              <a:r>
                <a:rPr lang="en-GB" sz="2400" dirty="0" smtClean="0">
                  <a:solidFill>
                    <a:srgbClr val="0070C0"/>
                  </a:solidFill>
                </a:rPr>
                <a:t> and </a:t>
              </a:r>
              <a:r>
                <a:rPr lang="en-GB" sz="2400" b="1" dirty="0" smtClean="0">
                  <a:solidFill>
                    <a:srgbClr val="0070C0"/>
                  </a:solidFill>
                </a:rPr>
                <a:t>work</a:t>
              </a:r>
              <a:r>
                <a:rPr lang="en-GB" sz="2400" dirty="0" smtClean="0">
                  <a:solidFill>
                    <a:srgbClr val="0070C0"/>
                  </a:solidFill>
                </a:rPr>
                <a:t> in </a:t>
              </a:r>
              <a:r>
                <a:rPr lang="en-GB" sz="2400" b="1" dirty="0" smtClean="0">
                  <a:solidFill>
                    <a:srgbClr val="0070C0"/>
                  </a:solidFill>
                </a:rPr>
                <a:t>partnership</a:t>
              </a:r>
              <a:r>
                <a:rPr lang="en-GB" sz="2400" dirty="0" smtClean="0">
                  <a:solidFill>
                    <a:srgbClr val="0070C0"/>
                  </a:solidFill>
                </a:rPr>
                <a:t> with researchers in the delivery of health research</a:t>
              </a:r>
            </a:p>
            <a:p>
              <a:pPr lvl="0">
                <a:buFont typeface="Arial" pitchFamily="34" charset="0"/>
                <a:buChar char="•"/>
              </a:pPr>
              <a:r>
                <a:rPr lang="en-GB" sz="2400" b="1" dirty="0" smtClean="0">
                  <a:solidFill>
                    <a:srgbClr val="0070C0"/>
                  </a:solidFill>
                </a:rPr>
                <a:t>provide input </a:t>
              </a:r>
              <a:r>
                <a:rPr lang="en-GB" sz="2400" dirty="0" smtClean="0">
                  <a:solidFill>
                    <a:srgbClr val="0070C0"/>
                  </a:solidFill>
                </a:rPr>
                <a:t>and </a:t>
              </a:r>
              <a:r>
                <a:rPr lang="en-GB" sz="2400" b="1" dirty="0" smtClean="0">
                  <a:solidFill>
                    <a:srgbClr val="0070C0"/>
                  </a:solidFill>
                </a:rPr>
                <a:t>collaborate</a:t>
              </a:r>
              <a:r>
                <a:rPr lang="en-GB" sz="2400" dirty="0" smtClean="0">
                  <a:solidFill>
                    <a:srgbClr val="0070C0"/>
                  </a:solidFill>
                </a:rPr>
                <a:t> with key organisations such as National Research Ethics Service (NRES), Royal College Paediatrics Child Health (RCPCH), NIHR Clinical Research Facilities (CRFs), R&amp;D within Hospitals, Academic Health Science Networks (AHSNs) to promote the research agenda and more importantly the involvement and engagement of young people in their processes</a:t>
              </a:r>
            </a:p>
            <a:p>
              <a:pPr>
                <a:buFont typeface="Arial" pitchFamily="34" charset="0"/>
                <a:buChar char="•"/>
              </a:pPr>
              <a:endParaRPr lang="en-GB" sz="2400" dirty="0">
                <a:solidFill>
                  <a:srgbClr val="002060"/>
                </a:solidFill>
              </a:endParaRPr>
            </a:p>
          </p:txBody>
        </p:sp>
      </p:grpSp>
    </p:spTree>
    <p:extLst>
      <p:ext uri="{BB962C8B-B14F-4D97-AF65-F5344CB8AC3E}">
        <p14:creationId xmlns:p14="http://schemas.microsoft.com/office/powerpoint/2010/main" val="33744795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3" y="0"/>
            <a:ext cx="8229600" cy="1143000"/>
          </a:xfrm>
        </p:spPr>
        <p:txBody>
          <a:bodyPr/>
          <a:lstStyle/>
          <a:p>
            <a:r>
              <a:rPr lang="en-US" sz="2800" dirty="0" smtClean="0">
                <a:solidFill>
                  <a:srgbClr val="000000"/>
                </a:solidFill>
              </a:rPr>
              <a:t>How the group helps researchers</a:t>
            </a:r>
            <a:endParaRPr lang="en-US" sz="2800" dirty="0">
              <a:solidFill>
                <a:srgbClr val="000000"/>
              </a:solidFill>
            </a:endParaRPr>
          </a:p>
        </p:txBody>
      </p:sp>
      <p:pic>
        <p:nvPicPr>
          <p:cNvPr id="4" name="Picture 3" descr="advi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309773"/>
            <a:ext cx="3024922" cy="2985120"/>
          </a:xfrm>
          <a:prstGeom prst="rect">
            <a:avLst/>
          </a:prstGeom>
        </p:spPr>
      </p:pic>
      <p:pic>
        <p:nvPicPr>
          <p:cNvPr id="5" name="Picture 4" descr="Nutrition-Fact-Shee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64" y="2132856"/>
            <a:ext cx="2592566" cy="3356992"/>
          </a:xfrm>
          <a:prstGeom prst="rect">
            <a:avLst/>
          </a:prstGeom>
        </p:spPr>
      </p:pic>
      <p:pic>
        <p:nvPicPr>
          <p:cNvPr id="6" name="Picture 5" descr="keep-calm-and-be-reassured.png"/>
          <p:cNvPicPr>
            <a:picLocks noChangeAspect="1"/>
          </p:cNvPicPr>
          <p:nvPr/>
        </p:nvPicPr>
        <p:blipFill rotWithShape="1">
          <a:blip r:embed="rId5">
            <a:extLst>
              <a:ext uri="{28A0092B-C50C-407E-A947-70E740481C1C}">
                <a14:useLocalDpi xmlns:a14="http://schemas.microsoft.com/office/drawing/2010/main" val="0"/>
              </a:ext>
            </a:extLst>
          </a:blip>
          <a:srcRect t="20764"/>
          <a:stretch/>
        </p:blipFill>
        <p:spPr>
          <a:xfrm>
            <a:off x="6300192" y="3933056"/>
            <a:ext cx="2686994" cy="2725187"/>
          </a:xfrm>
          <a:prstGeom prst="rect">
            <a:avLst/>
          </a:prstGeom>
        </p:spPr>
      </p:pic>
    </p:spTree>
    <p:extLst>
      <p:ext uri="{BB962C8B-B14F-4D97-AF65-F5344CB8AC3E}">
        <p14:creationId xmlns:p14="http://schemas.microsoft.com/office/powerpoint/2010/main" val="42782054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rporate Programmes final">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 Programmes final</Template>
  <TotalTime>1905</TotalTime>
  <Words>1286</Words>
  <Application>Microsoft Macintosh PowerPoint</Application>
  <PresentationFormat>On-screen Show (4:3)</PresentationFormat>
  <Paragraphs>143</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Corporate Programmes final</vt:lpstr>
      <vt:lpstr>Exciting things happen when involving young people to promote better research for better healthcare</vt:lpstr>
      <vt:lpstr>PowerPoint Presentation</vt:lpstr>
      <vt:lpstr>PowerPoint Presentation</vt:lpstr>
      <vt:lpstr>PowerPoint Presentation</vt:lpstr>
      <vt:lpstr>Patient &amp; Public Involvement in Research</vt:lpstr>
      <vt:lpstr>PowerPoint Presentation</vt:lpstr>
      <vt:lpstr>International collaborations</vt:lpstr>
      <vt:lpstr>PowerPoint Presentation</vt:lpstr>
      <vt:lpstr>How the group helps researchers</vt:lpstr>
      <vt:lpstr>What’s important to young people</vt:lpstr>
      <vt:lpstr>PowerPoint Presentation</vt:lpstr>
      <vt:lpstr>Living with JIA</vt:lpstr>
      <vt:lpstr>Discovering research</vt:lpstr>
      <vt:lpstr>CRN Children Growth of Portfolio</vt:lpstr>
      <vt:lpstr>Paediatric Rheumatology Portfolio</vt:lpstr>
      <vt:lpstr>Values for involving the public in research</vt:lpstr>
      <vt:lpstr>Why must young people be involved?</vt:lpstr>
      <vt:lpstr>When should young people be involved?</vt:lpstr>
      <vt:lpstr>The importance of involving young people</vt:lpstr>
      <vt:lpstr>My role as a patient research ambassador</vt:lpstr>
      <vt:lpstr>What have I achieved by being involved?</vt:lpstr>
      <vt:lpstr>What have I achieved by being involved?</vt:lpstr>
      <vt:lpstr>Feedback from researchers</vt:lpstr>
      <vt:lpstr>PowerPoint Presentation</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NIHR Facts &amp; Figures Slide set</dc:title>
  <dc:creator>McManus J.</dc:creator>
  <cp:lastModifiedBy>Jennifer Preston</cp:lastModifiedBy>
  <cp:revision>157</cp:revision>
  <cp:lastPrinted>2015-03-06T13:14:28Z</cp:lastPrinted>
  <dcterms:created xsi:type="dcterms:W3CDTF">2014-11-11T11:11:45Z</dcterms:created>
  <dcterms:modified xsi:type="dcterms:W3CDTF">2016-02-11T11:10:07Z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